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63"/>
  </p:notesMasterIdLst>
  <p:sldIdLst>
    <p:sldId id="256" r:id="rId3"/>
    <p:sldId id="257" r:id="rId4"/>
    <p:sldId id="258" r:id="rId5"/>
    <p:sldId id="259" r:id="rId6"/>
    <p:sldId id="260" r:id="rId7"/>
    <p:sldId id="308" r:id="rId8"/>
    <p:sldId id="316" r:id="rId9"/>
    <p:sldId id="320" r:id="rId10"/>
    <p:sldId id="349" r:id="rId11"/>
    <p:sldId id="321" r:id="rId12"/>
    <p:sldId id="351" r:id="rId13"/>
    <p:sldId id="352" r:id="rId14"/>
    <p:sldId id="350" r:id="rId15"/>
    <p:sldId id="348" r:id="rId16"/>
    <p:sldId id="318" r:id="rId17"/>
    <p:sldId id="319" r:id="rId18"/>
    <p:sldId id="347" r:id="rId19"/>
    <p:sldId id="317" r:id="rId20"/>
    <p:sldId id="322" r:id="rId21"/>
    <p:sldId id="311" r:id="rId22"/>
    <p:sldId id="312" r:id="rId23"/>
    <p:sldId id="323" r:id="rId24"/>
    <p:sldId id="324" r:id="rId25"/>
    <p:sldId id="325" r:id="rId26"/>
    <p:sldId id="326" r:id="rId27"/>
    <p:sldId id="303" r:id="rId28"/>
    <p:sldId id="343" r:id="rId29"/>
    <p:sldId id="345" r:id="rId30"/>
    <p:sldId id="346" r:id="rId31"/>
    <p:sldId id="344" r:id="rId32"/>
    <p:sldId id="342" r:id="rId33"/>
    <p:sldId id="327" r:id="rId34"/>
    <p:sldId id="329" r:id="rId35"/>
    <p:sldId id="331" r:id="rId36"/>
    <p:sldId id="332" r:id="rId37"/>
    <p:sldId id="334" r:id="rId38"/>
    <p:sldId id="335" r:id="rId39"/>
    <p:sldId id="336" r:id="rId40"/>
    <p:sldId id="337" r:id="rId41"/>
    <p:sldId id="338" r:id="rId42"/>
    <p:sldId id="339" r:id="rId43"/>
    <p:sldId id="340" r:id="rId44"/>
    <p:sldId id="341" r:id="rId45"/>
    <p:sldId id="333" r:id="rId46"/>
    <p:sldId id="328" r:id="rId47"/>
    <p:sldId id="307" r:id="rId48"/>
    <p:sldId id="353" r:id="rId49"/>
    <p:sldId id="354" r:id="rId50"/>
    <p:sldId id="355" r:id="rId51"/>
    <p:sldId id="356" r:id="rId52"/>
    <p:sldId id="357" r:id="rId53"/>
    <p:sldId id="361" r:id="rId54"/>
    <p:sldId id="362" r:id="rId55"/>
    <p:sldId id="364" r:id="rId56"/>
    <p:sldId id="365" r:id="rId57"/>
    <p:sldId id="366" r:id="rId58"/>
    <p:sldId id="310" r:id="rId59"/>
    <p:sldId id="304" r:id="rId60"/>
    <p:sldId id="363" r:id="rId61"/>
    <p:sldId id="306" r:id="rId62"/>
  </p:sldIdLst>
  <p:sldSz cx="9144000" cy="6858000" type="screen4x3"/>
  <p:notesSz cx="6858000" cy="9144000"/>
  <p:embeddedFontLst>
    <p:embeddedFont>
      <p:font typeface="Bookman Old Style" panose="02050604050505020204" pitchFamily="18" charset="0"/>
      <p:regular r:id="rId64"/>
      <p:bold r:id="rId65"/>
      <p:italic r:id="rId66"/>
      <p:boldItalic r:id="rId67"/>
    </p:embeddedFont>
    <p:embeddedFont>
      <p:font typeface="Arial Black" panose="020B0A04020102020204" pitchFamily="34" charset="0"/>
      <p:bold r:id="rId68"/>
    </p:embeddedFont>
    <p:embeddedFont>
      <p:font typeface="Calibri" panose="020F0502020204030204" pitchFamily="34" charset="0"/>
      <p:regular r:id="rId69"/>
      <p:bold r:id="rId70"/>
      <p:italic r:id="rId71"/>
      <p:boldItalic r:id="rId72"/>
    </p:embeddedFont>
    <p:embeddedFont>
      <p:font typeface="Arial Unicode MS" panose="020B0604020202020204" pitchFamily="34" charset="-128"/>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3.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8.fntdata"/><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‹nº›</a:t>
            </a:fld>
            <a:endParaRPr/>
          </a:p>
        </p:txBody>
      </p:sp>
    </p:spTree>
    <p:extLst>
      <p:ext uri="{BB962C8B-B14F-4D97-AF65-F5344CB8AC3E}">
        <p14:creationId xmlns:p14="http://schemas.microsoft.com/office/powerpoint/2010/main" val="20196649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3348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7430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9917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608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598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4932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165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6905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649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585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908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2</a:t>
            </a:fld>
            <a:endParaRPr/>
          </a:p>
        </p:txBody>
      </p:sp>
      <p:sp>
        <p:nvSpPr>
          <p:cNvPr id="132" name="Google Shape;13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lang="en-US" i="1"/>
              <a:t>architecture</a:t>
            </a:r>
            <a:r>
              <a:rPr lang="en-US"/>
              <a:t> - must be defined clearly enough that maintenance programmers can (quickly!) find and fix a bug that shows up long after the original authors have moved on to other projects. That is, these programs must be </a:t>
            </a:r>
            <a:r>
              <a:rPr lang="en-US" i="1"/>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lang="en-US" i="1"/>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extLst>
      <p:ext uri="{BB962C8B-B14F-4D97-AF65-F5344CB8AC3E}">
        <p14:creationId xmlns:p14="http://schemas.microsoft.com/office/powerpoint/2010/main" val="3402977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81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178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2691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390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266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430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7948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3929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6451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3219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24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8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681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8151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736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3195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4546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8888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88102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8791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242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077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1319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5755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608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185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350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29656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0007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6144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4721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9850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0597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96911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9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04410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8752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4856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5209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3308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628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340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3791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9"/>
        <p:cNvGrpSpPr/>
        <p:nvPr/>
      </p:nvGrpSpPr>
      <p:grpSpPr>
        <a:xfrm>
          <a:off x="0" y="0"/>
          <a:ext cx="0" cy="0"/>
          <a:chOff x="0" y="0"/>
          <a:chExt cx="0" cy="0"/>
        </a:xfrm>
      </p:grpSpPr>
      <p:sp>
        <p:nvSpPr>
          <p:cNvPr id="30" name="Google Shape;30;p2"/>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2" name="Google Shape;32;p2"/>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34" name="Google Shape;34;p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2" name="Google Shape;102;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3" name="Google Shape;103;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4" name="Google Shape;104;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5" name="Google Shape;105;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106" name="Google Shape;106;p1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07" name="Google Shape;107;p1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08"/>
        <p:cNvGrpSpPr/>
        <p:nvPr/>
      </p:nvGrpSpPr>
      <p:grpSpPr>
        <a:xfrm>
          <a:off x="0" y="0"/>
          <a:ext cx="0" cy="0"/>
          <a:chOff x="0" y="0"/>
          <a:chExt cx="0" cy="0"/>
        </a:xfrm>
      </p:grpSpPr>
      <p:sp>
        <p:nvSpPr>
          <p:cNvPr id="109" name="Google Shape;109;p1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1" name="Google Shape;111;p13"/>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2" name="Google Shape;112;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113" name="Google Shape;113;p1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14" name="Google Shape;114;p1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118" name="Google Shape;118;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119" name="Google Shape;119;p1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20" name="Google Shape;120;p1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1"/>
        <p:cNvGrpSpPr/>
        <p:nvPr/>
      </p:nvGrpSpPr>
      <p:grpSpPr>
        <a:xfrm>
          <a:off x="0" y="0"/>
          <a:ext cx="0" cy="0"/>
          <a:chOff x="0" y="0"/>
          <a:chExt cx="0" cy="0"/>
        </a:xfrm>
      </p:grpSpPr>
      <p:sp>
        <p:nvSpPr>
          <p:cNvPr id="52" name="Google Shape;52;p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4" name="Google Shape;54;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55" name="Google Shape;55;p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6" name="Google Shape;56;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7"/>
        <p:cNvGrpSpPr/>
        <p:nvPr/>
      </p:nvGrpSpPr>
      <p:grpSpPr>
        <a:xfrm>
          <a:off x="0" y="0"/>
          <a:ext cx="0" cy="0"/>
          <a:chOff x="0" y="0"/>
          <a:chExt cx="0" cy="0"/>
        </a:xfrm>
      </p:grpSpPr>
      <p:sp>
        <p:nvSpPr>
          <p:cNvPr id="58" name="Google Shape;58;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59" name="Google Shape;59;p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0" name="Google Shape;60;p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4" name="Google Shape;64;p6"/>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5" name="Google Shape;65;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66" name="Google Shape;66;p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7" name="Google Shape;67;p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68"/>
        <p:cNvGrpSpPr/>
        <p:nvPr/>
      </p:nvGrpSpPr>
      <p:grpSpPr>
        <a:xfrm>
          <a:off x="0" y="0"/>
          <a:ext cx="0" cy="0"/>
          <a:chOff x="0" y="0"/>
          <a:chExt cx="0" cy="0"/>
        </a:xfrm>
      </p:grpSpPr>
      <p:sp>
        <p:nvSpPr>
          <p:cNvPr id="69" name="Google Shape;69;p7"/>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1" name="Google Shape;71;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72" name="Google Shape;72;p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3" name="Google Shape;73;p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7" name="Google Shape;77;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78" name="Google Shape;78;p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9" name="Google Shape;79;p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83" name="Google Shape;83;p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84" name="Google Shape;84;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85" name="Google Shape;85;p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86" name="Google Shape;86;p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90" name="Google Shape;90;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91" name="Google Shape;91;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92" name="Google Shape;92;p1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93" name="Google Shape;93;p1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04 - Linguagem de Programação</a:t>
            </a:r>
            <a:endParaRPr/>
          </a:p>
        </p:txBody>
      </p:sp>
      <p:sp>
        <p:nvSpPr>
          <p:cNvPr id="97" name="Google Shape;97;p1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98" name="Google Shape;98;p1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grpSp>
      <p:sp>
        <p:nvSpPr>
          <p:cNvPr id="24" name="Google Shape;24;p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5" name="Google Shape;25;p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27" name="Google Shape;27;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r>
              <a:rPr lang="pt-BR" smtClean="0"/>
              <a:t>Aula 04 - Linguagem de Programação</a:t>
            </a:r>
            <a:endParaRPr/>
          </a:p>
        </p:txBody>
      </p:sp>
      <p:sp>
        <p:nvSpPr>
          <p:cNvPr id="28" name="Google Shape;28;p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r>
              <a:rPr lang="pt-BR" smtClean="0"/>
              <a:t>Aula 04 - Linguagem de Programação</a:t>
            </a:r>
            <a:endParaRPr/>
          </a:p>
        </p:txBody>
      </p:sp>
      <p:sp>
        <p:nvSpPr>
          <p:cNvPr id="37" name="Google Shape;37;p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9144000" cy="546100"/>
            <a:chOff x="0" y="0"/>
            <a:chExt cx="5760" cy="344"/>
          </a:xfrm>
        </p:grpSpPr>
        <p:sp>
          <p:nvSpPr>
            <p:cNvPr id="39" name="Google Shape;39;p3"/>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0" name="Google Shape;40;p3"/>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 name="Google Shape;41;p3"/>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2" name="Google Shape;42;p3"/>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3" name="Google Shape;43;p3"/>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4" name="Google Shape;44;p3"/>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5" name="Google Shape;45;p3"/>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6" name="Google Shape;46;p3"/>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7" name="Google Shape;47;p3"/>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sp>
        <p:nvSpPr>
          <p:cNvPr id="48" name="Google Shape;48;p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9" name="Google Shape;49;p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hyperlink" Target="http://images.google.com/imgres?imgurl=www.emsps.com/oldtools/photos/ms/fortran/51.jpg&amp;imgrefurl=http://www.emsps.com/oldtools/msforv.htm&amp;h=266&amp;w=200&amp;prev=/images?q%3DFortran%26start%3D20%26svnum%3D10%26hl%3Des%26lr%3D%26ie%3DUTF-8%26oe%3DUTF-8%26sa%3D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5"/>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en-US" sz="3200" b="0" i="0" u="none" dirty="0" err="1">
                <a:solidFill>
                  <a:schemeClr val="lt1"/>
                </a:solidFill>
                <a:latin typeface="Arial"/>
                <a:ea typeface="Arial"/>
                <a:cs typeface="Arial"/>
                <a:sym typeface="Arial"/>
              </a:rPr>
              <a:t>Introdução</a:t>
            </a:r>
            <a:r>
              <a:rPr lang="en-US" sz="3200" b="0" i="0" u="none" dirty="0">
                <a:solidFill>
                  <a:schemeClr val="lt1"/>
                </a:solidFill>
                <a:latin typeface="Arial"/>
                <a:ea typeface="Arial"/>
                <a:cs typeface="Arial"/>
                <a:sym typeface="Arial"/>
              </a:rPr>
              <a:t> à </a:t>
            </a:r>
            <a:r>
              <a:rPr lang="en-US" sz="3200" b="0" i="0" u="none" dirty="0" err="1">
                <a:solidFill>
                  <a:schemeClr val="lt1"/>
                </a:solidFill>
                <a:latin typeface="Arial"/>
                <a:ea typeface="Arial"/>
                <a:cs typeface="Arial"/>
                <a:sym typeface="Arial"/>
              </a:rPr>
              <a:t>Computação</a:t>
            </a:r>
            <a:r>
              <a:rPr lang="en-US" sz="3200" b="0" i="0" u="none" dirty="0">
                <a:solidFill>
                  <a:schemeClr val="lt1"/>
                </a:solidFill>
                <a:latin typeface="Arial"/>
                <a:ea typeface="Arial"/>
                <a:cs typeface="Arial"/>
                <a:sym typeface="Arial"/>
              </a:rPr>
              <a:t/>
            </a:r>
            <a:br>
              <a:rPr lang="en-US" sz="3200" b="0" i="0" u="none" dirty="0">
                <a:solidFill>
                  <a:schemeClr val="lt1"/>
                </a:solidFill>
                <a:latin typeface="Arial"/>
                <a:ea typeface="Arial"/>
                <a:cs typeface="Arial"/>
                <a:sym typeface="Arial"/>
              </a:rPr>
            </a:br>
            <a:r>
              <a:rPr lang="en-US" sz="3200" b="0" i="0" u="none" dirty="0" err="1" smtClean="0">
                <a:solidFill>
                  <a:schemeClr val="lt1"/>
                </a:solidFill>
                <a:latin typeface="Arial"/>
                <a:ea typeface="Arial"/>
                <a:cs typeface="Arial"/>
                <a:sym typeface="Arial"/>
              </a:rPr>
              <a:t>Linguagem</a:t>
            </a:r>
            <a:r>
              <a:rPr lang="en-US" sz="3200" b="0" i="0" u="none" dirty="0" smtClean="0">
                <a:solidFill>
                  <a:schemeClr val="lt1"/>
                </a:solidFill>
                <a:latin typeface="Arial"/>
                <a:ea typeface="Arial"/>
                <a:cs typeface="Arial"/>
                <a:sym typeface="Arial"/>
              </a:rPr>
              <a:t> de </a:t>
            </a:r>
            <a:r>
              <a:rPr lang="en-US" sz="3200" b="0" i="0" u="none" dirty="0" err="1" smtClean="0">
                <a:solidFill>
                  <a:schemeClr val="lt1"/>
                </a:solidFill>
                <a:latin typeface="Arial"/>
                <a:ea typeface="Arial"/>
                <a:cs typeface="Arial"/>
                <a:sym typeface="Arial"/>
              </a:rPr>
              <a:t>computador</a:t>
            </a:r>
            <a:r>
              <a:rPr lang="en-US" sz="3200" b="0" i="0" u="none" dirty="0">
                <a:solidFill>
                  <a:schemeClr val="lt1"/>
                </a:solidFill>
                <a:latin typeface="Arial"/>
                <a:ea typeface="Arial"/>
                <a:cs typeface="Arial"/>
                <a:sym typeface="Arial"/>
              </a:rPr>
              <a:t/>
            </a:r>
            <a:br>
              <a:rPr lang="en-US" sz="3200" b="0" i="0" u="none" dirty="0">
                <a:solidFill>
                  <a:schemeClr val="lt1"/>
                </a:solidFill>
                <a:latin typeface="Arial"/>
                <a:ea typeface="Arial"/>
                <a:cs typeface="Arial"/>
                <a:sym typeface="Arial"/>
              </a:rPr>
            </a:br>
            <a:r>
              <a:rPr lang="en-US" sz="3200" b="0" i="0" u="none" dirty="0">
                <a:solidFill>
                  <a:schemeClr val="lt1"/>
                </a:solidFill>
                <a:latin typeface="Arial"/>
                <a:ea typeface="Arial"/>
                <a:cs typeface="Arial"/>
                <a:sym typeface="Arial"/>
              </a:rPr>
              <a:t>60 </a:t>
            </a:r>
            <a:r>
              <a:rPr lang="en-US" sz="3200" b="0" i="0" u="none" dirty="0" err="1">
                <a:solidFill>
                  <a:schemeClr val="lt1"/>
                </a:solidFill>
                <a:latin typeface="Arial"/>
                <a:ea typeface="Arial"/>
                <a:cs typeface="Arial"/>
                <a:sym typeface="Arial"/>
              </a:rPr>
              <a:t>hrs</a:t>
            </a:r>
            <a:endParaRPr dirty="0"/>
          </a:p>
        </p:txBody>
      </p:sp>
      <p:sp>
        <p:nvSpPr>
          <p:cNvPr id="126" name="Google Shape;126;p15"/>
          <p:cNvSpPr txBox="1">
            <a:spLocks noGrp="1"/>
          </p:cNvSpPr>
          <p:nvPr>
            <p:ph type="subTitle" idx="1"/>
          </p:nvPr>
        </p:nvSpPr>
        <p:spPr>
          <a:xfrm>
            <a:off x="2555875" y="4292600"/>
            <a:ext cx="5921375" cy="4572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1800"/>
              <a:buNone/>
            </a:pPr>
            <a:endParaRPr sz="2400" b="0" i="0" u="none">
              <a:solidFill>
                <a:schemeClr val="dk1"/>
              </a:solidFill>
              <a:latin typeface="Arial"/>
              <a:ea typeface="Arial"/>
              <a:cs typeface="Arial"/>
              <a:sym typeface="Arial"/>
            </a:endParaRPr>
          </a:p>
          <a:p>
            <a:pPr marL="0" lvl="0" indent="0" algn="r" rtl="0">
              <a:lnSpc>
                <a:spcPct val="90000"/>
              </a:lnSpc>
              <a:spcBef>
                <a:spcPts val="480"/>
              </a:spcBef>
              <a:spcAft>
                <a:spcPts val="0"/>
              </a:spcAft>
              <a:buSzPts val="1800"/>
              <a:buNone/>
            </a:pPr>
            <a:r>
              <a:rPr lang="en-US" sz="2400" b="0" i="0" u="none">
                <a:solidFill>
                  <a:schemeClr val="dk1"/>
                </a:solidFill>
                <a:latin typeface="Arial"/>
                <a:ea typeface="Arial"/>
                <a:cs typeface="Arial"/>
                <a:sym typeface="Arial"/>
              </a:rPr>
              <a:t>Prof MSc Wellington</a:t>
            </a:r>
            <a:endParaRPr/>
          </a:p>
          <a:p>
            <a:pPr marL="0" lvl="0" indent="0" algn="r" rtl="0">
              <a:lnSpc>
                <a:spcPct val="90000"/>
              </a:lnSpc>
              <a:spcBef>
                <a:spcPts val="480"/>
              </a:spcBef>
              <a:spcAft>
                <a:spcPts val="0"/>
              </a:spcAft>
              <a:buSzPts val="1800"/>
              <a:buNone/>
            </a:pPr>
            <a:r>
              <a:rPr lang="en-US" sz="2400" b="0" i="0" u="none">
                <a:solidFill>
                  <a:schemeClr val="dk1"/>
                </a:solidFill>
                <a:latin typeface="Arial"/>
                <a:ea typeface="Arial"/>
                <a:cs typeface="Arial"/>
                <a:sym typeface="Arial"/>
              </a:rPr>
              <a:t>Jose.wellington@ceub.edu.br</a:t>
            </a:r>
            <a:endParaRPr/>
          </a:p>
        </p:txBody>
      </p:sp>
      <p:sp>
        <p:nvSpPr>
          <p:cNvPr id="128" name="Google Shape;128;p1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a:t>
            </a:fld>
            <a:endParaRPr/>
          </a:p>
        </p:txBody>
      </p:sp>
      <p:pic>
        <p:nvPicPr>
          <p:cNvPr id="129" name="Google Shape;129;p15"/>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357815" y="508000"/>
            <a:ext cx="7978524" cy="5101230"/>
          </a:xfrm>
          <a:prstGeom prst="rect">
            <a:avLst/>
          </a:prstGeom>
        </p:spPr>
      </p:pic>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10</a:t>
            </a:fld>
            <a:endParaRPr/>
          </a:p>
        </p:txBody>
      </p:sp>
      <p:pic>
        <p:nvPicPr>
          <p:cNvPr id="164" name="Google Shape;164;p19"/>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2713871049"/>
      </p:ext>
    </p:extLst>
  </p:cSld>
  <p:clrMapOvr>
    <a:masterClrMapping/>
  </p:clrMapOvr>
  <p:transition>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11</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Retângulo 2"/>
          <p:cNvSpPr/>
          <p:nvPr/>
        </p:nvSpPr>
        <p:spPr>
          <a:xfrm>
            <a:off x="563933" y="642634"/>
            <a:ext cx="1880643" cy="523220"/>
          </a:xfrm>
          <a:prstGeom prst="rect">
            <a:avLst/>
          </a:prstGeom>
        </p:spPr>
        <p:txBody>
          <a:bodyPr wrap="none">
            <a:spAutoFit/>
          </a:bodyPr>
          <a:lstStyle/>
          <a:p>
            <a:r>
              <a:rPr lang="pt-BR" sz="2800" b="1" dirty="0">
                <a:latin typeface="+mj-lt"/>
              </a:rPr>
              <a:t>Algoritmo</a:t>
            </a:r>
            <a:endParaRPr lang="pt-BR" sz="2800" dirty="0">
              <a:latin typeface="+mj-lt"/>
            </a:endParaRPr>
          </a:p>
        </p:txBody>
      </p:sp>
      <p:pic>
        <p:nvPicPr>
          <p:cNvPr id="4" name="Imagem 3"/>
          <p:cNvPicPr>
            <a:picLocks noChangeAspect="1"/>
          </p:cNvPicPr>
          <p:nvPr/>
        </p:nvPicPr>
        <p:blipFill>
          <a:blip r:embed="rId4"/>
          <a:stretch>
            <a:fillRect/>
          </a:stretch>
        </p:blipFill>
        <p:spPr>
          <a:xfrm>
            <a:off x="563933" y="1328407"/>
            <a:ext cx="7766406" cy="4690255"/>
          </a:xfrm>
          <a:prstGeom prst="rect">
            <a:avLst/>
          </a:prstGeom>
        </p:spPr>
      </p:pic>
      <p:sp>
        <p:nvSpPr>
          <p:cNvPr id="6" name="Espaço Reservado para Rodapé 5"/>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261140435"/>
      </p:ext>
    </p:extLst>
  </p:cSld>
  <p:clrMapOvr>
    <a:masterClrMapping/>
  </p:clrMapOvr>
  <p:transition>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12</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Retângulo 2"/>
          <p:cNvSpPr/>
          <p:nvPr/>
        </p:nvSpPr>
        <p:spPr>
          <a:xfrm>
            <a:off x="563933" y="642634"/>
            <a:ext cx="1880643" cy="523220"/>
          </a:xfrm>
          <a:prstGeom prst="rect">
            <a:avLst/>
          </a:prstGeom>
        </p:spPr>
        <p:txBody>
          <a:bodyPr wrap="none">
            <a:spAutoFit/>
          </a:bodyPr>
          <a:lstStyle/>
          <a:p>
            <a:r>
              <a:rPr lang="pt-BR" sz="2800" b="1" dirty="0">
                <a:latin typeface="+mj-lt"/>
              </a:rPr>
              <a:t>Algoritmo</a:t>
            </a:r>
            <a:endParaRPr lang="pt-BR" sz="2800" dirty="0">
              <a:latin typeface="+mj-lt"/>
            </a:endParaRPr>
          </a:p>
        </p:txBody>
      </p:sp>
      <p:pic>
        <p:nvPicPr>
          <p:cNvPr id="2" name="Imagem 1"/>
          <p:cNvPicPr>
            <a:picLocks noChangeAspect="1"/>
          </p:cNvPicPr>
          <p:nvPr/>
        </p:nvPicPr>
        <p:blipFill>
          <a:blip r:embed="rId4"/>
          <a:stretch>
            <a:fillRect/>
          </a:stretch>
        </p:blipFill>
        <p:spPr>
          <a:xfrm>
            <a:off x="345570" y="1409997"/>
            <a:ext cx="8156985" cy="4680439"/>
          </a:xfrm>
          <a:prstGeom prst="rect">
            <a:avLst/>
          </a:prstGeom>
        </p:spPr>
      </p:pic>
      <p:sp>
        <p:nvSpPr>
          <p:cNvPr id="6" name="Espaço Reservado para Rodapé 5"/>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982576752"/>
      </p:ext>
    </p:extLst>
  </p:cSld>
  <p:clrMapOvr>
    <a:masterClrMapping/>
  </p:clrMapOvr>
  <p:transition>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ctrTitle"/>
          </p:nvPr>
        </p:nvSpPr>
        <p:spPr>
          <a:xfrm>
            <a:off x="4306438" y="1718646"/>
            <a:ext cx="3786685" cy="2209800"/>
          </a:xfrm>
          <a:prstGeom prst="rect">
            <a:avLst/>
          </a:prstGeom>
          <a:noFill/>
          <a:ln>
            <a:noFill/>
          </a:ln>
        </p:spPr>
        <p:txBody>
          <a:bodyPr spcFirstLastPara="1" wrap="square" lIns="91425" tIns="45700" rIns="91425" bIns="45700" anchor="ctr" anchorCtr="0">
            <a:noAutofit/>
          </a:bodyPr>
          <a:lstStyle/>
          <a:p>
            <a:r>
              <a:rPr lang="pt-BR" sz="3200" b="1" dirty="0" smtClean="0"/>
              <a:t>Fluxograma</a:t>
            </a:r>
            <a:endParaRPr lang="pt-BR" sz="3200" dirty="0"/>
          </a:p>
        </p:txBody>
      </p:sp>
      <p:sp>
        <p:nvSpPr>
          <p:cNvPr id="155" name="Google Shape;155;p1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13</a:t>
            </a:fld>
            <a:endParaRPr/>
          </a:p>
        </p:txBody>
      </p:sp>
      <p:pic>
        <p:nvPicPr>
          <p:cNvPr id="156" name="Google Shape;156;p18"/>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780849737"/>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a:t>Linguagem de computador</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14</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 name="Título 1"/>
          <p:cNvSpPr txBox="1">
            <a:spLocks/>
          </p:cNvSpPr>
          <p:nvPr/>
        </p:nvSpPr>
        <p:spPr>
          <a:xfrm>
            <a:off x="214313" y="1291431"/>
            <a:ext cx="8229600" cy="50323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r>
              <a:rPr lang="pt-BR" altLang="pt-BR" sz="2800" b="1" dirty="0" smtClean="0">
                <a:solidFill>
                  <a:srgbClr val="FF0000"/>
                </a:solidFill>
                <a:latin typeface="+mn-lt"/>
              </a:rPr>
              <a:t>Fluxograma</a:t>
            </a:r>
          </a:p>
        </p:txBody>
      </p:sp>
      <p:sp>
        <p:nvSpPr>
          <p:cNvPr id="7" name="Retângulo 4"/>
          <p:cNvSpPr>
            <a:spLocks noChangeArrowheads="1"/>
          </p:cNvSpPr>
          <p:nvPr/>
        </p:nvSpPr>
        <p:spPr bwMode="auto">
          <a:xfrm>
            <a:off x="0" y="2101056"/>
            <a:ext cx="885825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pt-BR" altLang="pt-BR" sz="1800" b="1" dirty="0">
                <a:latin typeface="+mn-lt"/>
              </a:rPr>
              <a:t>São utilizados para modelar graficamente a solução algorítmica de um problema.</a:t>
            </a:r>
          </a:p>
          <a:p>
            <a:pPr eaLnBrk="1" hangingPunct="1"/>
            <a:endParaRPr lang="pt-BR" altLang="pt-BR" sz="1800" b="1" dirty="0">
              <a:latin typeface="+mn-lt"/>
            </a:endParaRPr>
          </a:p>
          <a:p>
            <a:pPr eaLnBrk="1" hangingPunct="1"/>
            <a:r>
              <a:rPr lang="pt-BR" altLang="pt-BR" sz="1800" b="1" dirty="0">
                <a:latin typeface="+mn-lt"/>
              </a:rPr>
              <a:t>Inicio ou Final (marca o inicio ou final do algoritmo)    </a:t>
            </a:r>
          </a:p>
          <a:p>
            <a:pPr eaLnBrk="1" hangingPunct="1"/>
            <a:endParaRPr lang="pt-BR" altLang="pt-BR" sz="1800" b="1" dirty="0">
              <a:latin typeface="+mn-lt"/>
            </a:endParaRPr>
          </a:p>
          <a:p>
            <a:pPr eaLnBrk="1" hangingPunct="1"/>
            <a:endParaRPr lang="pt-BR" altLang="pt-BR" sz="1800" b="1" dirty="0">
              <a:latin typeface="+mn-lt"/>
            </a:endParaRPr>
          </a:p>
          <a:p>
            <a:pPr eaLnBrk="1" hangingPunct="1"/>
            <a:endParaRPr lang="pt-BR" altLang="pt-BR" sz="1800" b="1" dirty="0">
              <a:latin typeface="+mn-lt"/>
            </a:endParaRPr>
          </a:p>
          <a:p>
            <a:pPr eaLnBrk="1" hangingPunct="1"/>
            <a:endParaRPr lang="pt-BR" altLang="pt-BR" sz="1800" b="1" dirty="0">
              <a:latin typeface="+mn-lt"/>
            </a:endParaRPr>
          </a:p>
          <a:p>
            <a:pPr eaLnBrk="1" hangingPunct="1"/>
            <a:r>
              <a:rPr lang="pt-BR" altLang="pt-BR" sz="1800" b="1" dirty="0">
                <a:latin typeface="+mn-lt"/>
              </a:rPr>
              <a:t>Processo (ler, gravar, calcular, imprimir, executar ação)</a:t>
            </a:r>
          </a:p>
          <a:p>
            <a:pPr eaLnBrk="1" hangingPunct="1"/>
            <a:endParaRPr lang="pt-BR" altLang="pt-BR" sz="1800" b="1" dirty="0">
              <a:latin typeface="+mn-lt"/>
            </a:endParaRPr>
          </a:p>
          <a:p>
            <a:pPr eaLnBrk="1" hangingPunct="1"/>
            <a:endParaRPr lang="pt-BR" altLang="pt-BR" sz="1800" b="1" dirty="0">
              <a:latin typeface="+mn-lt"/>
            </a:endParaRPr>
          </a:p>
          <a:p>
            <a:pPr eaLnBrk="1" hangingPunct="1"/>
            <a:endParaRPr lang="pt-BR" altLang="pt-BR" sz="1800" b="1" dirty="0">
              <a:latin typeface="+mn-lt"/>
            </a:endParaRPr>
          </a:p>
          <a:p>
            <a:pPr eaLnBrk="1" hangingPunct="1"/>
            <a:r>
              <a:rPr lang="pt-BR" altLang="pt-BR" sz="1800" b="1" dirty="0">
                <a:latin typeface="+mn-lt"/>
              </a:rPr>
              <a:t>Decisão (analisar o valor verdade de uma proposição)</a:t>
            </a:r>
          </a:p>
        </p:txBody>
      </p:sp>
      <p:sp>
        <p:nvSpPr>
          <p:cNvPr id="8" name="Elipse 7"/>
          <p:cNvSpPr/>
          <p:nvPr/>
        </p:nvSpPr>
        <p:spPr>
          <a:xfrm>
            <a:off x="6803231" y="2848769"/>
            <a:ext cx="1357312" cy="571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9" name="Retângulo de cantos arredondados 8"/>
          <p:cNvSpPr/>
          <p:nvPr/>
        </p:nvSpPr>
        <p:spPr>
          <a:xfrm>
            <a:off x="6803231" y="4196556"/>
            <a:ext cx="1857375" cy="6429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10" name="Losango 9"/>
          <p:cNvSpPr/>
          <p:nvPr/>
        </p:nvSpPr>
        <p:spPr>
          <a:xfrm>
            <a:off x="6765346" y="5437187"/>
            <a:ext cx="1643062" cy="71437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pt-BR"/>
          </a:p>
        </p:txBody>
      </p:sp>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564006508"/>
      </p:ext>
    </p:extLst>
  </p:cSld>
  <p:clrMapOvr>
    <a:masterClrMapping/>
  </p:clrMapOvr>
  <p:transition>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a:t>Linguagem de computador</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15</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1" name="Título 1"/>
          <p:cNvSpPr txBox="1">
            <a:spLocks/>
          </p:cNvSpPr>
          <p:nvPr/>
        </p:nvSpPr>
        <p:spPr>
          <a:xfrm>
            <a:off x="214313" y="1143000"/>
            <a:ext cx="8229600" cy="5032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r>
              <a:rPr lang="pt-BR" altLang="pt-BR" sz="3600" b="1" smtClean="0">
                <a:solidFill>
                  <a:srgbClr val="FF0000"/>
                </a:solidFill>
              </a:rPr>
              <a:t>Exemplo de Fluxograma</a:t>
            </a:r>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l="8806" t="37338" r="4597" b="11526"/>
          <a:stretch>
            <a:fillRect/>
          </a:stretch>
        </p:blipFill>
        <p:spPr bwMode="auto">
          <a:xfrm>
            <a:off x="214313" y="1785938"/>
            <a:ext cx="8429625"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89581015"/>
      </p:ext>
    </p:extLst>
  </p:cSld>
  <p:clrMapOvr>
    <a:masterClrMapping/>
  </p:clrMapOvr>
  <p:transition>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a:t>Linguagem de computador</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16</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110888" y="1624747"/>
            <a:ext cx="3232813" cy="4555093"/>
          </a:xfrm>
          <a:prstGeom prst="rect">
            <a:avLst/>
          </a:prstGeom>
        </p:spPr>
        <p:txBody>
          <a:bodyPr wrap="square">
            <a:spAutoFit/>
          </a:bodyPr>
          <a:lstStyle/>
          <a:p>
            <a:pPr lvl="0" algn="just" fontAlgn="base">
              <a:lnSpc>
                <a:spcPct val="150000"/>
              </a:lnSpc>
              <a:spcBef>
                <a:spcPct val="0"/>
              </a:spcBef>
              <a:spcAft>
                <a:spcPct val="0"/>
              </a:spcAft>
              <a:buClrTx/>
            </a:pPr>
            <a:r>
              <a:rPr lang="pt-BR" altLang="pt-BR" sz="2000" b="1" u="sng" kern="1200" dirty="0">
                <a:solidFill>
                  <a:srgbClr val="FF0000"/>
                </a:solidFill>
                <a:latin typeface="+mn-lt"/>
                <a:ea typeface="+mn-ea"/>
                <a:cs typeface="Arial" panose="020B0604020202020204" pitchFamily="34" charset="0"/>
              </a:rPr>
              <a:t>Rigidez Sintática</a:t>
            </a:r>
          </a:p>
          <a:p>
            <a:pPr lvl="0" algn="just" fontAlgn="base">
              <a:lnSpc>
                <a:spcPct val="150000"/>
              </a:lnSpc>
              <a:spcBef>
                <a:spcPct val="0"/>
              </a:spcBef>
              <a:spcAft>
                <a:spcPct val="0"/>
              </a:spcAft>
              <a:buClrTx/>
            </a:pPr>
            <a:r>
              <a:rPr lang="pt-BR" altLang="pt-BR" sz="2000" b="1" kern="1200" dirty="0">
                <a:solidFill>
                  <a:prstClr val="black"/>
                </a:solidFill>
                <a:latin typeface="+mn-lt"/>
                <a:ea typeface="+mn-ea"/>
                <a:cs typeface="Arial" panose="020B0604020202020204" pitchFamily="34" charset="0"/>
              </a:rPr>
              <a:t>O computador é</a:t>
            </a:r>
            <a:r>
              <a:rPr lang="pt-BR" altLang="pt-BR" sz="2000" b="1" kern="1200" dirty="0" smtClean="0">
                <a:solidFill>
                  <a:prstClr val="black"/>
                </a:solidFill>
                <a:latin typeface="+mn-lt"/>
                <a:ea typeface="+mn-ea"/>
                <a:cs typeface="Arial" panose="020B0604020202020204" pitchFamily="34" charset="0"/>
              </a:rPr>
              <a:t> </a:t>
            </a:r>
            <a:r>
              <a:rPr lang="pt-BR" altLang="pt-BR" sz="2000" b="1" kern="1200" dirty="0">
                <a:solidFill>
                  <a:prstClr val="black"/>
                </a:solidFill>
                <a:latin typeface="+mn-lt"/>
                <a:ea typeface="+mn-ea"/>
                <a:cs typeface="Arial" panose="020B0604020202020204" pitchFamily="34" charset="0"/>
              </a:rPr>
              <a:t>limitado, só consegue fazer interpretações sobre </a:t>
            </a:r>
            <a:r>
              <a:rPr lang="pt-BR" altLang="pt-BR" sz="2000" b="1" kern="1200" dirty="0" smtClean="0">
                <a:solidFill>
                  <a:prstClr val="black"/>
                </a:solidFill>
                <a:latin typeface="+mn-lt"/>
                <a:ea typeface="+mn-ea"/>
                <a:cs typeface="Arial" panose="020B0604020202020204" pitchFamily="34" charset="0"/>
              </a:rPr>
              <a:t>um idioma </a:t>
            </a:r>
            <a:r>
              <a:rPr lang="pt-BR" altLang="pt-BR" sz="2000" b="1" kern="1200" dirty="0">
                <a:solidFill>
                  <a:prstClr val="black"/>
                </a:solidFill>
                <a:latin typeface="+mn-lt"/>
                <a:ea typeface="+mn-ea"/>
                <a:cs typeface="Arial" panose="020B0604020202020204" pitchFamily="34" charset="0"/>
              </a:rPr>
              <a:t>limitado, com construções bem definidas sem margem para </a:t>
            </a:r>
            <a:r>
              <a:rPr lang="pt-BR" altLang="pt-BR" sz="2000" b="1" kern="1200" dirty="0" smtClean="0">
                <a:solidFill>
                  <a:prstClr val="black"/>
                </a:solidFill>
                <a:latin typeface="+mn-lt"/>
                <a:ea typeface="+mn-ea"/>
                <a:cs typeface="Arial" panose="020B0604020202020204" pitchFamily="34" charset="0"/>
              </a:rPr>
              <a:t>o mínimo </a:t>
            </a:r>
            <a:r>
              <a:rPr lang="pt-BR" altLang="pt-BR" sz="2000" b="1" kern="1200" dirty="0">
                <a:solidFill>
                  <a:prstClr val="black"/>
                </a:solidFill>
                <a:latin typeface="+mn-lt"/>
                <a:ea typeface="+mn-ea"/>
                <a:cs typeface="Arial" panose="020B0604020202020204" pitchFamily="34" charset="0"/>
              </a:rPr>
              <a:t>erro.</a:t>
            </a:r>
          </a:p>
          <a:p>
            <a:pPr lvl="0" algn="just" fontAlgn="base">
              <a:spcBef>
                <a:spcPct val="0"/>
              </a:spcBef>
              <a:spcAft>
                <a:spcPct val="0"/>
              </a:spcAft>
              <a:buClrTx/>
            </a:pPr>
            <a:endParaRPr lang="pt-BR" altLang="pt-BR" sz="2000" b="1" kern="1200" dirty="0">
              <a:solidFill>
                <a:prstClr val="black"/>
              </a:solidFill>
              <a:latin typeface="+mn-lt"/>
              <a:ea typeface="+mn-ea"/>
              <a:cs typeface="Arial" panose="020B0604020202020204" pitchFamily="34" charset="0"/>
            </a:endParaRPr>
          </a:p>
        </p:txBody>
      </p:sp>
      <p:pic>
        <p:nvPicPr>
          <p:cNvPr id="3" name="Imagem 2"/>
          <p:cNvPicPr>
            <a:picLocks noChangeAspect="1"/>
          </p:cNvPicPr>
          <p:nvPr/>
        </p:nvPicPr>
        <p:blipFill>
          <a:blip r:embed="rId4"/>
          <a:stretch>
            <a:fillRect/>
          </a:stretch>
        </p:blipFill>
        <p:spPr>
          <a:xfrm>
            <a:off x="3542731" y="1158611"/>
            <a:ext cx="4954137" cy="5388504"/>
          </a:xfrm>
          <a:prstGeom prst="rect">
            <a:avLst/>
          </a:prstGeom>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349905231"/>
      </p:ext>
    </p:extLst>
  </p:cSld>
  <p:clrMapOvr>
    <a:masterClrMapping/>
  </p:clrMapOvr>
  <p:transition>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a:t>Linguagem de computador</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17</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151832" y="1231642"/>
            <a:ext cx="3423881" cy="5478423"/>
          </a:xfrm>
          <a:prstGeom prst="rect">
            <a:avLst/>
          </a:prstGeom>
        </p:spPr>
        <p:txBody>
          <a:bodyPr wrap="square">
            <a:spAutoFit/>
          </a:bodyPr>
          <a:lstStyle/>
          <a:p>
            <a:pPr lvl="0" algn="just" fontAlgn="base">
              <a:spcBef>
                <a:spcPct val="0"/>
              </a:spcBef>
              <a:spcAft>
                <a:spcPct val="0"/>
              </a:spcAft>
              <a:buClrTx/>
            </a:pPr>
            <a:endParaRPr lang="pt-BR" altLang="pt-BR" sz="2000" b="1" kern="1200" dirty="0">
              <a:solidFill>
                <a:prstClr val="black"/>
              </a:solidFill>
              <a:latin typeface="+mn-lt"/>
              <a:ea typeface="+mn-ea"/>
              <a:cs typeface="Arial" panose="020B0604020202020204" pitchFamily="34" charset="0"/>
            </a:endParaRPr>
          </a:p>
          <a:p>
            <a:pPr lvl="0" algn="just" fontAlgn="base">
              <a:lnSpc>
                <a:spcPct val="150000"/>
              </a:lnSpc>
              <a:spcBef>
                <a:spcPct val="0"/>
              </a:spcBef>
              <a:spcAft>
                <a:spcPct val="0"/>
              </a:spcAft>
              <a:buClrTx/>
            </a:pPr>
            <a:r>
              <a:rPr lang="pt-BR" altLang="pt-BR" sz="2000" b="1" u="sng" kern="1200" dirty="0">
                <a:solidFill>
                  <a:srgbClr val="FF0000"/>
                </a:solidFill>
                <a:latin typeface="+mn-lt"/>
                <a:ea typeface="+mn-ea"/>
                <a:cs typeface="Arial" panose="020B0604020202020204" pitchFamily="34" charset="0"/>
              </a:rPr>
              <a:t>Rigidez Semântica</a:t>
            </a:r>
          </a:p>
          <a:p>
            <a:pPr lvl="0" algn="just" fontAlgn="base">
              <a:lnSpc>
                <a:spcPct val="150000"/>
              </a:lnSpc>
              <a:spcBef>
                <a:spcPct val="0"/>
              </a:spcBef>
              <a:spcAft>
                <a:spcPct val="0"/>
              </a:spcAft>
              <a:buClrTx/>
            </a:pPr>
            <a:r>
              <a:rPr lang="pt-BR" altLang="pt-BR" sz="2000" b="1" kern="1200" dirty="0" smtClean="0">
                <a:solidFill>
                  <a:prstClr val="black"/>
                </a:solidFill>
                <a:latin typeface="+mn-lt"/>
                <a:ea typeface="+mn-ea"/>
                <a:cs typeface="Arial" panose="020B0604020202020204" pitchFamily="34" charset="0"/>
              </a:rPr>
              <a:t>Um </a:t>
            </a:r>
            <a:r>
              <a:rPr lang="pt-BR" altLang="pt-BR" sz="2000" b="1" kern="1200" dirty="0">
                <a:solidFill>
                  <a:prstClr val="black"/>
                </a:solidFill>
                <a:latin typeface="+mn-lt"/>
                <a:ea typeface="+mn-ea"/>
                <a:cs typeface="Arial" panose="020B0604020202020204" pitchFamily="34" charset="0"/>
              </a:rPr>
              <a:t>computador e um ótimo cumpridor de ordens, porem não </a:t>
            </a:r>
            <a:r>
              <a:rPr lang="pt-BR" altLang="pt-BR" sz="2000" b="1" kern="1200" dirty="0" smtClean="0">
                <a:solidFill>
                  <a:prstClr val="black"/>
                </a:solidFill>
                <a:latin typeface="+mn-lt"/>
                <a:ea typeface="+mn-ea"/>
                <a:cs typeface="Arial" panose="020B0604020202020204" pitchFamily="34" charset="0"/>
              </a:rPr>
              <a:t>tem idéia </a:t>
            </a:r>
            <a:r>
              <a:rPr lang="pt-BR" altLang="pt-BR" sz="2000" b="1" kern="1200" dirty="0">
                <a:solidFill>
                  <a:prstClr val="black"/>
                </a:solidFill>
                <a:latin typeface="+mn-lt"/>
                <a:ea typeface="+mn-ea"/>
                <a:cs typeface="Arial" panose="020B0604020202020204" pitchFamily="34" charset="0"/>
              </a:rPr>
              <a:t>de quais ordens esta cumprindo, nem o contexto em que </a:t>
            </a:r>
            <a:r>
              <a:rPr lang="pt-BR" altLang="pt-BR" sz="2000" b="1" kern="1200" dirty="0" smtClean="0">
                <a:solidFill>
                  <a:prstClr val="black"/>
                </a:solidFill>
                <a:latin typeface="+mn-lt"/>
                <a:ea typeface="+mn-ea"/>
                <a:cs typeface="Arial" panose="020B0604020202020204" pitchFamily="34" charset="0"/>
              </a:rPr>
              <a:t>essas ações </a:t>
            </a:r>
            <a:r>
              <a:rPr lang="pt-BR" altLang="pt-BR" sz="2000" b="1" kern="1200" dirty="0">
                <a:solidFill>
                  <a:prstClr val="black"/>
                </a:solidFill>
                <a:latin typeface="+mn-lt"/>
                <a:ea typeface="+mn-ea"/>
                <a:cs typeface="Arial" panose="020B0604020202020204" pitchFamily="34" charset="0"/>
              </a:rPr>
              <a:t>estão inseridas. Dessa forma, se houver indecisão ele não</a:t>
            </a:r>
          </a:p>
          <a:p>
            <a:pPr lvl="0" algn="just" fontAlgn="base">
              <a:lnSpc>
                <a:spcPct val="150000"/>
              </a:lnSpc>
              <a:spcBef>
                <a:spcPct val="0"/>
              </a:spcBef>
              <a:spcAft>
                <a:spcPct val="0"/>
              </a:spcAft>
              <a:buClrTx/>
            </a:pPr>
            <a:r>
              <a:rPr lang="pt-BR" altLang="pt-BR" sz="2000" b="1" kern="1200" dirty="0">
                <a:solidFill>
                  <a:prstClr val="black"/>
                </a:solidFill>
                <a:latin typeface="+mn-lt"/>
                <a:ea typeface="+mn-ea"/>
                <a:cs typeface="Arial" panose="020B0604020202020204" pitchFamily="34" charset="0"/>
              </a:rPr>
              <a:t>saberá o que fazer.</a:t>
            </a:r>
          </a:p>
        </p:txBody>
      </p:sp>
      <p:pic>
        <p:nvPicPr>
          <p:cNvPr id="3" name="Imagem 2"/>
          <p:cNvPicPr>
            <a:picLocks noChangeAspect="1"/>
          </p:cNvPicPr>
          <p:nvPr/>
        </p:nvPicPr>
        <p:blipFill>
          <a:blip r:embed="rId4"/>
          <a:stretch>
            <a:fillRect/>
          </a:stretch>
        </p:blipFill>
        <p:spPr>
          <a:xfrm>
            <a:off x="4010276" y="1231642"/>
            <a:ext cx="4676524" cy="5086551"/>
          </a:xfrm>
          <a:prstGeom prst="rect">
            <a:avLst/>
          </a:prstGeom>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288430119"/>
      </p:ext>
    </p:extLst>
  </p:cSld>
  <p:clrMapOvr>
    <a:masterClrMapping/>
  </p:clrMapOvr>
  <p:transition>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a:t>Linguagem de computador</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18</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 name="Título 1"/>
          <p:cNvSpPr txBox="1">
            <a:spLocks/>
          </p:cNvSpPr>
          <p:nvPr/>
        </p:nvSpPr>
        <p:spPr>
          <a:xfrm>
            <a:off x="145222" y="1106309"/>
            <a:ext cx="8229600" cy="5032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r>
              <a:rPr lang="pt-BR" altLang="pt-BR" sz="3600" b="1" dirty="0" smtClean="0">
                <a:solidFill>
                  <a:srgbClr val="FF0000"/>
                </a:solidFill>
              </a:rPr>
              <a:t>Pseudocódigo</a:t>
            </a:r>
          </a:p>
        </p:txBody>
      </p:sp>
      <p:sp>
        <p:nvSpPr>
          <p:cNvPr id="7" name="Retângulo 4"/>
          <p:cNvSpPr>
            <a:spLocks noChangeArrowheads="1"/>
          </p:cNvSpPr>
          <p:nvPr/>
        </p:nvSpPr>
        <p:spPr bwMode="auto">
          <a:xfrm>
            <a:off x="145222" y="1811953"/>
            <a:ext cx="5081871"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r>
              <a:rPr lang="pt-BR" altLang="pt-BR" sz="2400" b="1" dirty="0"/>
              <a:t>Um Algoritmo pode ser representado diretamente em uma Linguagem de Programação.</a:t>
            </a:r>
          </a:p>
          <a:p>
            <a:pPr algn="just" eaLnBrk="1" hangingPunct="1"/>
            <a:r>
              <a:rPr lang="pt-BR" altLang="pt-BR" sz="2400" b="1" dirty="0"/>
              <a:t>Os </a:t>
            </a:r>
            <a:r>
              <a:rPr lang="pt-BR" altLang="pt-BR" sz="2400" b="1" dirty="0">
                <a:solidFill>
                  <a:srgbClr val="FF0000"/>
                </a:solidFill>
              </a:rPr>
              <a:t>Pseudocódigos</a:t>
            </a:r>
            <a:r>
              <a:rPr lang="pt-BR" altLang="pt-BR" sz="2400" b="1" dirty="0"/>
              <a:t> utilizam linguagem simbólica sem tender necessariamente a uma linguagem de programação. </a:t>
            </a:r>
          </a:p>
          <a:p>
            <a:pPr algn="just" eaLnBrk="1" hangingPunct="1"/>
            <a:endParaRPr lang="pt-BR" altLang="pt-BR" sz="2400" b="1" dirty="0"/>
          </a:p>
          <a:p>
            <a:pPr algn="just" eaLnBrk="1" hangingPunct="1"/>
            <a:r>
              <a:rPr lang="pt-BR" altLang="pt-BR" sz="2400" b="1" dirty="0"/>
              <a:t>Um Pseudocódigo serve como passo intermediário para a implementação em uma linguagem de programação</a:t>
            </a:r>
            <a:r>
              <a:rPr lang="pt-BR" altLang="pt-BR" sz="2400" b="1" dirty="0" smtClean="0"/>
              <a:t>.</a:t>
            </a:r>
            <a:endParaRPr lang="pt-BR" altLang="pt-BR" sz="2400" b="1" dirty="0"/>
          </a:p>
        </p:txBody>
      </p:sp>
      <p:pic>
        <p:nvPicPr>
          <p:cNvPr id="2" name="Imagem 1"/>
          <p:cNvPicPr>
            <a:picLocks noChangeAspect="1"/>
          </p:cNvPicPr>
          <p:nvPr/>
        </p:nvPicPr>
        <p:blipFill>
          <a:blip r:embed="rId4"/>
          <a:stretch>
            <a:fillRect/>
          </a:stretch>
        </p:blipFill>
        <p:spPr>
          <a:xfrm>
            <a:off x="5423658" y="1284762"/>
            <a:ext cx="2951163" cy="4413451"/>
          </a:xfrm>
          <a:prstGeom prst="rect">
            <a:avLst/>
          </a:prstGeom>
        </p:spPr>
      </p:pic>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309135843"/>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ctrTitle"/>
          </p:nvPr>
        </p:nvSpPr>
        <p:spPr>
          <a:xfrm>
            <a:off x="3009900" y="1773237"/>
            <a:ext cx="6019800" cy="2209800"/>
          </a:xfrm>
          <a:prstGeom prst="rect">
            <a:avLst/>
          </a:prstGeom>
          <a:noFill/>
          <a:ln>
            <a:noFill/>
          </a:ln>
        </p:spPr>
        <p:txBody>
          <a:bodyPr spcFirstLastPara="1" wrap="square" lIns="91425" tIns="45700" rIns="91425" bIns="45700" anchor="ctr" anchorCtr="0">
            <a:noAutofit/>
          </a:bodyPr>
          <a:lstStyle/>
          <a:p>
            <a:r>
              <a:rPr lang="pt-BR" altLang="pt-BR" sz="3200" b="1" dirty="0"/>
              <a:t>Tipos de Linguagem </a:t>
            </a:r>
            <a:endParaRPr lang="pt-BR" sz="3200" dirty="0"/>
          </a:p>
        </p:txBody>
      </p:sp>
      <p:sp>
        <p:nvSpPr>
          <p:cNvPr id="155" name="Google Shape;155;p1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19</a:t>
            </a:fld>
            <a:endParaRPr/>
          </a:p>
        </p:txBody>
      </p:sp>
      <p:pic>
        <p:nvPicPr>
          <p:cNvPr id="156" name="Google Shape;156;p18"/>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97088658"/>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404812"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Plano de Ensino</a:t>
            </a:r>
            <a:endParaRPr/>
          </a:p>
        </p:txBody>
      </p:sp>
      <p:sp>
        <p:nvSpPr>
          <p:cNvPr id="137" name="Google Shape;137;p1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a:t>
            </a:fld>
            <a:endParaRPr/>
          </a:p>
        </p:txBody>
      </p:sp>
      <p:pic>
        <p:nvPicPr>
          <p:cNvPr id="138" name="Google Shape;138;p16"/>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139" name="Google Shape;139;p16"/>
          <p:cNvPicPr preferRelativeResize="0"/>
          <p:nvPr/>
        </p:nvPicPr>
        <p:blipFill rotWithShape="1">
          <a:blip r:embed="rId4">
            <a:alphaModFix/>
          </a:blip>
          <a:srcRect/>
          <a:stretch/>
        </p:blipFill>
        <p:spPr>
          <a:xfrm>
            <a:off x="257175" y="1003300"/>
            <a:ext cx="8629650" cy="4895850"/>
          </a:xfrm>
          <a:prstGeom prst="rect">
            <a:avLst/>
          </a:prstGeom>
          <a:noFill/>
          <a:ln>
            <a:noFill/>
          </a:ln>
        </p:spPr>
      </p:pic>
      <p:sp>
        <p:nvSpPr>
          <p:cNvPr id="2" name="Elipse 1"/>
          <p:cNvSpPr/>
          <p:nvPr/>
        </p:nvSpPr>
        <p:spPr>
          <a:xfrm>
            <a:off x="2292825" y="2590468"/>
            <a:ext cx="600500" cy="425283"/>
          </a:xfrm>
          <a:prstGeom prst="ellipse">
            <a:avLst/>
          </a:prstGeom>
          <a:noFill/>
          <a:scene3d>
            <a:camera prst="orthographicFront"/>
            <a:lightRig rig="threePt" dir="t"/>
          </a:scene3d>
          <a:sp3d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a:t>Tipos de Linguagem </a:t>
            </a:r>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20</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1359694" y="1239043"/>
            <a:ext cx="6842124" cy="4773614"/>
          </a:xfrm>
          <a:prstGeom prst="rect">
            <a:avLst/>
          </a:prstGeom>
        </p:spPr>
        <p:txBody>
          <a:bodyPr wrap="square">
            <a:spAutoFit/>
          </a:bodyPr>
          <a:lstStyle/>
          <a:p>
            <a:pPr marL="782638" lvl="1" algn="just" eaLnBrk="1" hangingPunct="1">
              <a:spcBef>
                <a:spcPct val="20000"/>
              </a:spcBef>
              <a:buFont typeface="Arial" charset="0"/>
              <a:buNone/>
              <a:defRPr/>
            </a:pPr>
            <a:r>
              <a:rPr lang="en-US" sz="1800" b="1" dirty="0">
                <a:ea typeface="Arial Bold" charset="0"/>
                <a:cs typeface="Arial Bold" charset="0"/>
                <a:sym typeface="Arial Bold" charset="0"/>
              </a:rPr>
              <a:t>1 – </a:t>
            </a:r>
            <a:r>
              <a:rPr lang="en-US" sz="1800" b="1" dirty="0" err="1"/>
              <a:t>Linguagem</a:t>
            </a:r>
            <a:r>
              <a:rPr lang="en-US" sz="1800" b="1" dirty="0"/>
              <a:t> de </a:t>
            </a:r>
            <a:r>
              <a:rPr lang="en-US" sz="1800" b="1" dirty="0" err="1"/>
              <a:t>Máquina</a:t>
            </a:r>
            <a:r>
              <a:rPr lang="en-US" sz="1800" b="1" dirty="0"/>
              <a:t> </a:t>
            </a:r>
          </a:p>
          <a:p>
            <a:pPr marL="1182688" lvl="2" algn="just" eaLnBrk="1" hangingPunct="1">
              <a:spcBef>
                <a:spcPct val="20000"/>
              </a:spcBef>
              <a:buFont typeface="Arial" charset="0"/>
              <a:buNone/>
              <a:defRPr/>
            </a:pPr>
            <a:r>
              <a:rPr lang="en-US" sz="1800" dirty="0" err="1">
                <a:cs typeface="Arial" charset="0"/>
                <a:sym typeface="Arial" charset="0"/>
              </a:rPr>
              <a:t>Possuía</a:t>
            </a:r>
            <a:r>
              <a:rPr lang="en-US" sz="1800" dirty="0">
                <a:cs typeface="Arial" charset="0"/>
                <a:sym typeface="Arial" charset="0"/>
              </a:rPr>
              <a:t> </a:t>
            </a:r>
            <a:r>
              <a:rPr lang="en-US" sz="1800" dirty="0" err="1">
                <a:cs typeface="Arial" charset="0"/>
                <a:sym typeface="Arial" charset="0"/>
              </a:rPr>
              <a:t>uma</a:t>
            </a:r>
            <a:r>
              <a:rPr lang="en-US" sz="1800" dirty="0">
                <a:cs typeface="Arial" charset="0"/>
                <a:sym typeface="Arial" charset="0"/>
              </a:rPr>
              <a:t> </a:t>
            </a:r>
            <a:r>
              <a:rPr lang="en-US" sz="1800" dirty="0" err="1">
                <a:cs typeface="Arial" charset="0"/>
                <a:sym typeface="Arial" charset="0"/>
              </a:rPr>
              <a:t>notação</a:t>
            </a:r>
            <a:r>
              <a:rPr lang="en-US" sz="1800" dirty="0">
                <a:cs typeface="Arial" charset="0"/>
                <a:sym typeface="Arial" charset="0"/>
              </a:rPr>
              <a:t> </a:t>
            </a:r>
            <a:r>
              <a:rPr lang="en-US" sz="1800" dirty="0" err="1">
                <a:cs typeface="Arial" charset="0"/>
                <a:sym typeface="Arial" charset="0"/>
              </a:rPr>
              <a:t>binária</a:t>
            </a:r>
            <a:r>
              <a:rPr lang="en-US" sz="1800" dirty="0">
                <a:cs typeface="Arial" charset="0"/>
                <a:sym typeface="Arial" charset="0"/>
              </a:rPr>
              <a:t> (zeros e </a:t>
            </a:r>
            <a:r>
              <a:rPr lang="en-US" sz="1800" dirty="0" err="1">
                <a:cs typeface="Arial" charset="0"/>
                <a:sym typeface="Arial" charset="0"/>
              </a:rPr>
              <a:t>uns</a:t>
            </a:r>
            <a:r>
              <a:rPr lang="en-US" sz="1800" dirty="0">
                <a:cs typeface="Arial" charset="0"/>
                <a:sym typeface="Arial" charset="0"/>
              </a:rPr>
              <a:t>), a </a:t>
            </a:r>
            <a:r>
              <a:rPr lang="en-US" sz="1800" dirty="0" err="1">
                <a:cs typeface="Arial" charset="0"/>
                <a:sym typeface="Arial" charset="0"/>
              </a:rPr>
              <a:t>qual</a:t>
            </a:r>
            <a:r>
              <a:rPr lang="en-US" sz="1800" dirty="0">
                <a:cs typeface="Arial" charset="0"/>
                <a:sym typeface="Arial" charset="0"/>
              </a:rPr>
              <a:t> </a:t>
            </a:r>
            <a:r>
              <a:rPr lang="en-US" sz="1800" dirty="0" err="1">
                <a:cs typeface="Arial" charset="0"/>
                <a:sym typeface="Arial" charset="0"/>
              </a:rPr>
              <a:t>tornava</a:t>
            </a:r>
            <a:r>
              <a:rPr lang="en-US" sz="1800" dirty="0">
                <a:cs typeface="Arial" charset="0"/>
                <a:sym typeface="Arial" charset="0"/>
              </a:rPr>
              <a:t> a </a:t>
            </a:r>
            <a:r>
              <a:rPr lang="en-US" sz="1800" dirty="0" err="1">
                <a:cs typeface="Arial" charset="0"/>
                <a:sym typeface="Arial" charset="0"/>
              </a:rPr>
              <a:t>programação</a:t>
            </a:r>
            <a:r>
              <a:rPr lang="en-US" sz="1800" dirty="0">
                <a:cs typeface="Arial" charset="0"/>
                <a:sym typeface="Arial" charset="0"/>
              </a:rPr>
              <a:t> </a:t>
            </a:r>
            <a:r>
              <a:rPr lang="en-US" sz="1800" dirty="0" err="1">
                <a:cs typeface="Arial" charset="0"/>
                <a:sym typeface="Arial" charset="0"/>
              </a:rPr>
              <a:t>trabalhosa</a:t>
            </a:r>
            <a:r>
              <a:rPr lang="en-US" sz="1800" dirty="0">
                <a:cs typeface="Arial" charset="0"/>
                <a:sym typeface="Arial" charset="0"/>
              </a:rPr>
              <a:t>, </a:t>
            </a:r>
            <a:r>
              <a:rPr lang="en-US" sz="1800" dirty="0" err="1">
                <a:cs typeface="Arial" charset="0"/>
                <a:sym typeface="Arial" charset="0"/>
              </a:rPr>
              <a:t>cansativa</a:t>
            </a:r>
            <a:r>
              <a:rPr lang="en-US" sz="1800" dirty="0">
                <a:cs typeface="Arial" charset="0"/>
                <a:sym typeface="Arial" charset="0"/>
              </a:rPr>
              <a:t> e </a:t>
            </a:r>
            <a:r>
              <a:rPr lang="en-US" sz="1800" dirty="0" err="1">
                <a:cs typeface="Arial" charset="0"/>
                <a:sym typeface="Arial" charset="0"/>
              </a:rPr>
              <a:t>fortemente</a:t>
            </a:r>
            <a:r>
              <a:rPr lang="en-US" sz="1800" dirty="0">
                <a:cs typeface="Arial" charset="0"/>
                <a:sym typeface="Arial" charset="0"/>
              </a:rPr>
              <a:t> </a:t>
            </a:r>
            <a:r>
              <a:rPr lang="en-US" sz="1800" dirty="0" err="1">
                <a:cs typeface="Arial" charset="0"/>
                <a:sym typeface="Arial" charset="0"/>
              </a:rPr>
              <a:t>sujeita</a:t>
            </a:r>
            <a:r>
              <a:rPr lang="en-US" sz="1800" dirty="0">
                <a:cs typeface="Arial" charset="0"/>
                <a:sym typeface="Arial" charset="0"/>
              </a:rPr>
              <a:t> a </a:t>
            </a:r>
            <a:r>
              <a:rPr lang="en-US" sz="1800" dirty="0" err="1">
                <a:cs typeface="Arial" charset="0"/>
                <a:sym typeface="Arial" charset="0"/>
              </a:rPr>
              <a:t>erros</a:t>
            </a:r>
            <a:r>
              <a:rPr lang="en-US" sz="1800" dirty="0">
                <a:cs typeface="Arial" charset="0"/>
                <a:sym typeface="Arial" charset="0"/>
              </a:rPr>
              <a:t>;</a:t>
            </a:r>
            <a:endParaRPr lang="en-US" sz="1800" dirty="0">
              <a:ea typeface="ヒラギノ角ゴ ProN W3" charset="0"/>
              <a:cs typeface="ヒラギノ角ゴ ProN W3" charset="0"/>
              <a:sym typeface="Arial" charset="0"/>
            </a:endParaRPr>
          </a:p>
          <a:p>
            <a:pPr marL="782638" lvl="1" algn="just" eaLnBrk="1" hangingPunct="1">
              <a:spcBef>
                <a:spcPct val="20000"/>
              </a:spcBef>
              <a:buFont typeface="Arial" charset="0"/>
              <a:buNone/>
              <a:defRPr/>
            </a:pPr>
            <a:r>
              <a:rPr lang="en-US" sz="1800" b="1" dirty="0">
                <a:ea typeface="Arial Bold" charset="0"/>
                <a:cs typeface="Arial Bold" charset="0"/>
                <a:sym typeface="Arial Bold" charset="0"/>
              </a:rPr>
              <a:t>2 – </a:t>
            </a:r>
            <a:r>
              <a:rPr lang="en-US" sz="1800" b="1" dirty="0" err="1"/>
              <a:t>Linguagem</a:t>
            </a:r>
            <a:r>
              <a:rPr lang="en-US" sz="1800" b="1" dirty="0"/>
              <a:t> Assembly</a:t>
            </a:r>
          </a:p>
          <a:p>
            <a:pPr marL="1182688" lvl="2" algn="just" eaLnBrk="1" hangingPunct="1">
              <a:spcBef>
                <a:spcPct val="20000"/>
              </a:spcBef>
              <a:buFont typeface="Arial" charset="0"/>
              <a:buNone/>
              <a:defRPr/>
            </a:pPr>
            <a:r>
              <a:rPr lang="en-US" sz="1800" dirty="0" err="1">
                <a:cs typeface="Arial" charset="0"/>
                <a:sym typeface="Arial" charset="0"/>
              </a:rPr>
              <a:t>Sugiram</a:t>
            </a:r>
            <a:r>
              <a:rPr lang="en-US" sz="1800" dirty="0">
                <a:cs typeface="Arial" charset="0"/>
                <a:sym typeface="Arial" charset="0"/>
              </a:rPr>
              <a:t> para </a:t>
            </a:r>
            <a:r>
              <a:rPr lang="en-US" sz="1800" dirty="0" err="1">
                <a:cs typeface="Arial" charset="0"/>
                <a:sym typeface="Arial" charset="0"/>
              </a:rPr>
              <a:t>minimizar</a:t>
            </a:r>
            <a:r>
              <a:rPr lang="en-US" sz="1800" dirty="0">
                <a:cs typeface="Arial" charset="0"/>
                <a:sym typeface="Arial" charset="0"/>
              </a:rPr>
              <a:t> as </a:t>
            </a:r>
            <a:r>
              <a:rPr lang="en-US" sz="1800" dirty="0" err="1">
                <a:cs typeface="Arial" charset="0"/>
                <a:sym typeface="Arial" charset="0"/>
              </a:rPr>
              <a:t>dificuldades</a:t>
            </a:r>
            <a:r>
              <a:rPr lang="en-US" sz="1800" dirty="0">
                <a:cs typeface="Arial" charset="0"/>
                <a:sym typeface="Arial" charset="0"/>
              </a:rPr>
              <a:t> da </a:t>
            </a:r>
            <a:r>
              <a:rPr lang="en-US" sz="1800" dirty="0" err="1">
                <a:cs typeface="Arial" charset="0"/>
                <a:sym typeface="Arial" charset="0"/>
              </a:rPr>
              <a:t>programação</a:t>
            </a:r>
            <a:r>
              <a:rPr lang="en-US" sz="1800" dirty="0">
                <a:cs typeface="Arial" charset="0"/>
                <a:sym typeface="Arial" charset="0"/>
              </a:rPr>
              <a:t> </a:t>
            </a:r>
            <a:r>
              <a:rPr lang="en-US" sz="1800" dirty="0" err="1">
                <a:cs typeface="Arial" charset="0"/>
                <a:sym typeface="Arial" charset="0"/>
              </a:rPr>
              <a:t>em</a:t>
            </a:r>
            <a:r>
              <a:rPr lang="en-US" sz="1800" dirty="0">
                <a:cs typeface="Arial" charset="0"/>
                <a:sym typeface="Arial" charset="0"/>
              </a:rPr>
              <a:t> </a:t>
            </a:r>
            <a:r>
              <a:rPr lang="en-US" sz="1800" dirty="0" err="1">
                <a:cs typeface="Arial" charset="0"/>
                <a:sym typeface="Arial" charset="0"/>
              </a:rPr>
              <a:t>notação</a:t>
            </a:r>
            <a:r>
              <a:rPr lang="en-US" sz="1800" dirty="0">
                <a:cs typeface="Arial" charset="0"/>
                <a:sym typeface="Arial" charset="0"/>
              </a:rPr>
              <a:t> </a:t>
            </a:r>
            <a:r>
              <a:rPr lang="en-US" sz="1800" dirty="0" err="1">
                <a:cs typeface="Arial" charset="0"/>
                <a:sym typeface="Arial" charset="0"/>
              </a:rPr>
              <a:t>binária</a:t>
            </a:r>
            <a:r>
              <a:rPr lang="en-US" sz="1800" dirty="0">
                <a:cs typeface="Arial" charset="0"/>
                <a:sym typeface="Arial" charset="0"/>
              </a:rPr>
              <a:t>;</a:t>
            </a:r>
            <a:endParaRPr lang="en-US" sz="1800" dirty="0">
              <a:ea typeface="ヒラギノ角ゴ ProN W3" charset="0"/>
              <a:cs typeface="ヒラギノ角ゴ ProN W3" charset="0"/>
              <a:sym typeface="Arial" charset="0"/>
            </a:endParaRPr>
          </a:p>
          <a:p>
            <a:pPr marL="1182688" lvl="2" algn="just" eaLnBrk="1" hangingPunct="1">
              <a:spcBef>
                <a:spcPct val="20000"/>
              </a:spcBef>
              <a:buFont typeface="Arial" charset="0"/>
              <a:buNone/>
              <a:defRPr/>
            </a:pPr>
            <a:r>
              <a:rPr lang="en-US" sz="1800" dirty="0" err="1">
                <a:cs typeface="Arial" charset="0"/>
                <a:sym typeface="Arial" charset="0"/>
              </a:rPr>
              <a:t>Códigos</a:t>
            </a:r>
            <a:r>
              <a:rPr lang="en-US" sz="1800" dirty="0">
                <a:cs typeface="Arial" charset="0"/>
                <a:sym typeface="Arial" charset="0"/>
              </a:rPr>
              <a:t> de </a:t>
            </a:r>
            <a:r>
              <a:rPr lang="en-US" sz="1800" dirty="0" err="1">
                <a:cs typeface="Arial" charset="0"/>
                <a:sym typeface="Arial" charset="0"/>
              </a:rPr>
              <a:t>operação</a:t>
            </a:r>
            <a:r>
              <a:rPr lang="en-US" sz="1800" dirty="0">
                <a:cs typeface="Arial" charset="0"/>
                <a:sym typeface="Arial" charset="0"/>
              </a:rPr>
              <a:t> e </a:t>
            </a:r>
            <a:r>
              <a:rPr lang="en-US" sz="1800" dirty="0" err="1">
                <a:cs typeface="Arial" charset="0"/>
                <a:sym typeface="Arial" charset="0"/>
              </a:rPr>
              <a:t>endereços</a:t>
            </a:r>
            <a:r>
              <a:rPr lang="en-US" sz="1800" dirty="0">
                <a:cs typeface="Arial" charset="0"/>
                <a:sym typeface="Arial" charset="0"/>
              </a:rPr>
              <a:t> </a:t>
            </a:r>
            <a:r>
              <a:rPr lang="en-US" sz="1800" dirty="0" err="1">
                <a:cs typeface="Arial" charset="0"/>
                <a:sym typeface="Arial" charset="0"/>
              </a:rPr>
              <a:t>binários</a:t>
            </a:r>
            <a:r>
              <a:rPr lang="en-US" sz="1800" dirty="0">
                <a:cs typeface="Arial" charset="0"/>
                <a:sym typeface="Arial" charset="0"/>
              </a:rPr>
              <a:t> </a:t>
            </a:r>
            <a:r>
              <a:rPr lang="en-US" sz="1800" dirty="0" err="1">
                <a:cs typeface="Arial" charset="0"/>
                <a:sym typeface="Arial" charset="0"/>
              </a:rPr>
              <a:t>foram</a:t>
            </a:r>
            <a:r>
              <a:rPr lang="en-US" sz="1800" dirty="0">
                <a:cs typeface="Arial" charset="0"/>
                <a:sym typeface="Arial" charset="0"/>
              </a:rPr>
              <a:t> </a:t>
            </a:r>
            <a:r>
              <a:rPr lang="en-US" sz="1800" dirty="0" err="1">
                <a:cs typeface="Arial" charset="0"/>
                <a:sym typeface="Arial" charset="0"/>
              </a:rPr>
              <a:t>substituídos</a:t>
            </a:r>
            <a:r>
              <a:rPr lang="en-US" sz="1800" dirty="0">
                <a:cs typeface="Arial" charset="0"/>
                <a:sym typeface="Arial" charset="0"/>
              </a:rPr>
              <a:t> </a:t>
            </a:r>
            <a:r>
              <a:rPr lang="en-US" sz="1800" dirty="0" err="1">
                <a:cs typeface="Arial" charset="0"/>
                <a:sym typeface="Arial" charset="0"/>
              </a:rPr>
              <a:t>por</a:t>
            </a:r>
            <a:r>
              <a:rPr lang="en-US" sz="1800" dirty="0">
                <a:cs typeface="Arial" charset="0"/>
                <a:sym typeface="Arial" charset="0"/>
              </a:rPr>
              <a:t> </a:t>
            </a:r>
            <a:r>
              <a:rPr lang="en-US" sz="1800" dirty="0" err="1">
                <a:cs typeface="Arial" charset="0"/>
                <a:sym typeface="Arial" charset="0"/>
              </a:rPr>
              <a:t>mnemônicos</a:t>
            </a:r>
            <a:r>
              <a:rPr lang="en-US" sz="1800" dirty="0">
                <a:cs typeface="Arial" charset="0"/>
                <a:sym typeface="Arial" charset="0"/>
              </a:rPr>
              <a:t>;</a:t>
            </a:r>
            <a:endParaRPr lang="en-US" sz="1800" dirty="0">
              <a:ea typeface="ヒラギノ角ゴ ProN W3" charset="0"/>
              <a:cs typeface="ヒラギノ角ゴ ProN W3" charset="0"/>
              <a:sym typeface="Arial" charset="0"/>
            </a:endParaRPr>
          </a:p>
          <a:p>
            <a:pPr marL="782638" lvl="1" algn="just" eaLnBrk="1" hangingPunct="1">
              <a:spcBef>
                <a:spcPct val="20000"/>
              </a:spcBef>
              <a:buFont typeface="Arial" charset="0"/>
              <a:buNone/>
              <a:defRPr/>
            </a:pPr>
            <a:r>
              <a:rPr lang="en-US" sz="1800" b="1" dirty="0">
                <a:ea typeface="Arial Bold" charset="0"/>
                <a:cs typeface="Arial Bold" charset="0"/>
                <a:sym typeface="Arial Bold" charset="0"/>
              </a:rPr>
              <a:t>3 – </a:t>
            </a:r>
            <a:r>
              <a:rPr lang="en-US" sz="1800" b="1" dirty="0" err="1"/>
              <a:t>Linguagem</a:t>
            </a:r>
            <a:r>
              <a:rPr lang="en-US" sz="1800" b="1" dirty="0"/>
              <a:t> de Alto </a:t>
            </a:r>
            <a:r>
              <a:rPr lang="en-US" sz="1800" b="1" dirty="0" err="1"/>
              <a:t>Nível</a:t>
            </a:r>
            <a:endParaRPr lang="en-US" sz="1800" b="1" dirty="0"/>
          </a:p>
          <a:p>
            <a:pPr marL="1182688" lvl="2" algn="just" eaLnBrk="1" hangingPunct="1">
              <a:lnSpc>
                <a:spcPct val="110000"/>
              </a:lnSpc>
              <a:spcBef>
                <a:spcPct val="20000"/>
              </a:spcBef>
              <a:buFont typeface="Arial" charset="0"/>
              <a:buNone/>
              <a:defRPr/>
            </a:pPr>
            <a:r>
              <a:rPr lang="en-US" sz="1800" dirty="0" err="1">
                <a:cs typeface="Arial" charset="0"/>
                <a:sym typeface="Arial" charset="0"/>
              </a:rPr>
              <a:t>Aproximam</a:t>
            </a:r>
            <a:r>
              <a:rPr lang="en-US" sz="1800" dirty="0">
                <a:cs typeface="Arial" charset="0"/>
                <a:sym typeface="Arial" charset="0"/>
              </a:rPr>
              <a:t>-se das </a:t>
            </a:r>
            <a:r>
              <a:rPr lang="en-US" sz="1800" dirty="0" err="1">
                <a:cs typeface="Arial" charset="0"/>
                <a:sym typeface="Arial" charset="0"/>
              </a:rPr>
              <a:t>linguagens</a:t>
            </a:r>
            <a:r>
              <a:rPr lang="en-US" sz="1800" dirty="0">
                <a:cs typeface="Arial" charset="0"/>
                <a:sym typeface="Arial" charset="0"/>
              </a:rPr>
              <a:t> </a:t>
            </a:r>
            <a:r>
              <a:rPr lang="en-US" sz="1800" dirty="0" err="1">
                <a:cs typeface="Arial" charset="0"/>
                <a:sym typeface="Arial" charset="0"/>
              </a:rPr>
              <a:t>utilizadas</a:t>
            </a:r>
            <a:r>
              <a:rPr lang="en-US" sz="1800" dirty="0">
                <a:cs typeface="Arial" charset="0"/>
                <a:sym typeface="Arial" charset="0"/>
              </a:rPr>
              <a:t> </a:t>
            </a:r>
            <a:r>
              <a:rPr lang="en-US" sz="1800" dirty="0" err="1">
                <a:cs typeface="Arial" charset="0"/>
                <a:sym typeface="Arial" charset="0"/>
              </a:rPr>
              <a:t>por</a:t>
            </a:r>
            <a:r>
              <a:rPr lang="en-US" sz="1800" dirty="0">
                <a:cs typeface="Arial" charset="0"/>
                <a:sym typeface="Arial" charset="0"/>
              </a:rPr>
              <a:t> </a:t>
            </a:r>
            <a:r>
              <a:rPr lang="en-US" sz="1800" dirty="0" err="1">
                <a:cs typeface="Arial" charset="0"/>
                <a:sym typeface="Arial" charset="0"/>
              </a:rPr>
              <a:t>humanos</a:t>
            </a:r>
            <a:r>
              <a:rPr lang="en-US" sz="1800" dirty="0">
                <a:cs typeface="Arial" charset="0"/>
                <a:sym typeface="Arial" charset="0"/>
              </a:rPr>
              <a:t> para </a:t>
            </a:r>
            <a:r>
              <a:rPr lang="en-US" sz="1800" dirty="0" err="1">
                <a:cs typeface="Arial" charset="0"/>
                <a:sym typeface="Arial" charset="0"/>
              </a:rPr>
              <a:t>expressar</a:t>
            </a:r>
            <a:r>
              <a:rPr lang="en-US" sz="1800" dirty="0">
                <a:cs typeface="Arial" charset="0"/>
                <a:sym typeface="Arial" charset="0"/>
              </a:rPr>
              <a:t> </a:t>
            </a:r>
            <a:r>
              <a:rPr lang="en-US" sz="1800" dirty="0" err="1">
                <a:cs typeface="Arial" charset="0"/>
                <a:sym typeface="Arial" charset="0"/>
              </a:rPr>
              <a:t>problemas</a:t>
            </a:r>
            <a:r>
              <a:rPr lang="en-US" sz="1800" dirty="0">
                <a:cs typeface="Arial" charset="0"/>
                <a:sym typeface="Arial" charset="0"/>
              </a:rPr>
              <a:t>;</a:t>
            </a:r>
            <a:endParaRPr lang="en-US" sz="1800" dirty="0">
              <a:ea typeface="ヒラギノ角ゴ ProN W3" charset="0"/>
              <a:cs typeface="ヒラギノ角ゴ ProN W3" charset="0"/>
              <a:sym typeface="Arial" charset="0"/>
            </a:endParaRPr>
          </a:p>
          <a:p>
            <a:pPr marL="1182688" lvl="2" algn="just" eaLnBrk="1" hangingPunct="1">
              <a:lnSpc>
                <a:spcPct val="110000"/>
              </a:lnSpc>
              <a:spcBef>
                <a:spcPct val="20000"/>
              </a:spcBef>
              <a:buFont typeface="Arial" charset="0"/>
              <a:buNone/>
              <a:defRPr/>
            </a:pPr>
            <a:r>
              <a:rPr lang="en-US" sz="1800" dirty="0" err="1">
                <a:cs typeface="Arial" charset="0"/>
                <a:sym typeface="Arial" charset="0"/>
              </a:rPr>
              <a:t>Cada</a:t>
            </a:r>
            <a:r>
              <a:rPr lang="en-US" sz="1800" dirty="0">
                <a:cs typeface="Arial" charset="0"/>
                <a:sym typeface="Arial" charset="0"/>
              </a:rPr>
              <a:t> </a:t>
            </a:r>
            <a:r>
              <a:rPr lang="en-US" sz="1800" dirty="0" err="1">
                <a:cs typeface="Arial" charset="0"/>
                <a:sym typeface="Arial" charset="0"/>
              </a:rPr>
              <a:t>declaração</a:t>
            </a:r>
            <a:r>
              <a:rPr lang="en-US" sz="1800" dirty="0">
                <a:cs typeface="Arial" charset="0"/>
                <a:sym typeface="Arial" charset="0"/>
              </a:rPr>
              <a:t> </a:t>
            </a:r>
            <a:r>
              <a:rPr lang="en-US" sz="1800" dirty="0" err="1">
                <a:cs typeface="Arial" charset="0"/>
                <a:sym typeface="Arial" charset="0"/>
              </a:rPr>
              <a:t>numa</a:t>
            </a:r>
            <a:r>
              <a:rPr lang="en-US" sz="1800" dirty="0">
                <a:cs typeface="Arial" charset="0"/>
                <a:sym typeface="Arial" charset="0"/>
              </a:rPr>
              <a:t> </a:t>
            </a:r>
            <a:r>
              <a:rPr lang="en-US" sz="1800" dirty="0" err="1">
                <a:cs typeface="Arial" charset="0"/>
                <a:sym typeface="Arial" charset="0"/>
              </a:rPr>
              <a:t>linguagem</a:t>
            </a:r>
            <a:r>
              <a:rPr lang="en-US" sz="1800" dirty="0">
                <a:cs typeface="Arial" charset="0"/>
                <a:sym typeface="Arial" charset="0"/>
              </a:rPr>
              <a:t> de alto </a:t>
            </a:r>
            <a:r>
              <a:rPr lang="en-US" sz="1800" dirty="0" err="1">
                <a:cs typeface="Arial" charset="0"/>
                <a:sym typeface="Arial" charset="0"/>
              </a:rPr>
              <a:t>nível</a:t>
            </a:r>
            <a:r>
              <a:rPr lang="en-US" sz="1800" dirty="0">
                <a:cs typeface="Arial" charset="0"/>
                <a:sym typeface="Arial" charset="0"/>
              </a:rPr>
              <a:t> </a:t>
            </a:r>
            <a:r>
              <a:rPr lang="en-US" sz="1800" dirty="0" err="1">
                <a:cs typeface="Arial" charset="0"/>
                <a:sym typeface="Arial" charset="0"/>
              </a:rPr>
              <a:t>equivale</a:t>
            </a:r>
            <a:r>
              <a:rPr lang="en-US" sz="1800" dirty="0">
                <a:cs typeface="Arial" charset="0"/>
                <a:sym typeface="Arial" charset="0"/>
              </a:rPr>
              <a:t> a </a:t>
            </a:r>
            <a:r>
              <a:rPr lang="en-US" sz="1800" dirty="0" err="1">
                <a:cs typeface="Arial" charset="0"/>
                <a:sym typeface="Arial" charset="0"/>
              </a:rPr>
              <a:t>várias</a:t>
            </a:r>
            <a:r>
              <a:rPr lang="en-US" sz="1800" dirty="0">
                <a:cs typeface="Arial" charset="0"/>
                <a:sym typeface="Arial" charset="0"/>
              </a:rPr>
              <a:t> </a:t>
            </a:r>
            <a:r>
              <a:rPr lang="en-US" sz="1800" dirty="0" err="1">
                <a:cs typeface="Arial" charset="0"/>
                <a:sym typeface="Arial" charset="0"/>
              </a:rPr>
              <a:t>declarações</a:t>
            </a:r>
            <a:r>
              <a:rPr lang="en-US" sz="1800" dirty="0">
                <a:cs typeface="Arial" charset="0"/>
                <a:sym typeface="Arial" charset="0"/>
              </a:rPr>
              <a:t> </a:t>
            </a:r>
            <a:r>
              <a:rPr lang="en-US" sz="1800" dirty="0" err="1">
                <a:cs typeface="Arial" charset="0"/>
                <a:sym typeface="Arial" charset="0"/>
              </a:rPr>
              <a:t>numa</a:t>
            </a:r>
            <a:r>
              <a:rPr lang="en-US" sz="1800" dirty="0">
                <a:cs typeface="Arial" charset="0"/>
                <a:sym typeface="Arial" charset="0"/>
              </a:rPr>
              <a:t> </a:t>
            </a:r>
            <a:r>
              <a:rPr lang="en-US" sz="1800" dirty="0" err="1">
                <a:cs typeface="Arial" charset="0"/>
                <a:sym typeface="Arial" charset="0"/>
              </a:rPr>
              <a:t>linguagem</a:t>
            </a:r>
            <a:r>
              <a:rPr lang="en-US" sz="1800" dirty="0">
                <a:cs typeface="Arial" charset="0"/>
                <a:sym typeface="Arial" charset="0"/>
              </a:rPr>
              <a:t> de </a:t>
            </a:r>
            <a:r>
              <a:rPr lang="en-US" sz="1800" dirty="0" err="1">
                <a:cs typeface="Arial" charset="0"/>
                <a:sym typeface="Arial" charset="0"/>
              </a:rPr>
              <a:t>baixo</a:t>
            </a:r>
            <a:r>
              <a:rPr lang="en-US" sz="1800" dirty="0">
                <a:cs typeface="Arial" charset="0"/>
                <a:sym typeface="Arial" charset="0"/>
              </a:rPr>
              <a:t> </a:t>
            </a:r>
            <a:r>
              <a:rPr lang="en-US" sz="1800" dirty="0" err="1">
                <a:cs typeface="Arial" charset="0"/>
                <a:sym typeface="Arial" charset="0"/>
              </a:rPr>
              <a:t>nível</a:t>
            </a:r>
            <a:r>
              <a:rPr lang="en-US" sz="1800" dirty="0">
                <a:cs typeface="Arial" charset="0"/>
                <a:sym typeface="Arial" charset="0"/>
              </a:rPr>
              <a:t>.</a:t>
            </a:r>
            <a:endParaRPr lang="en-US" sz="1800" dirty="0">
              <a:ea typeface="ヒラギノ角ゴ ProN W3" charset="0"/>
              <a:cs typeface="ヒラギノ角ゴ ProN W3" charset="0"/>
              <a:sym typeface="Arial" charset="0"/>
            </a:endParaRPr>
          </a:p>
        </p:txBody>
      </p:sp>
      <p:sp>
        <p:nvSpPr>
          <p:cNvPr id="8" name="Rectangle 9"/>
          <p:cNvSpPr>
            <a:spLocks/>
          </p:cNvSpPr>
          <p:nvPr/>
        </p:nvSpPr>
        <p:spPr bwMode="auto">
          <a:xfrm rot="-5400000">
            <a:off x="298438" y="2410618"/>
            <a:ext cx="1857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spAutoFit/>
          </a:bodyPr>
          <a:lstStyle>
            <a:lvl1pPr marL="39688">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pt-BR" sz="2600" dirty="0" err="1">
                <a:latin typeface="Arial" panose="020B0604020202020204" pitchFamily="34" charset="0"/>
                <a:sym typeface="Arial" panose="020B0604020202020204" pitchFamily="34" charset="0"/>
              </a:rPr>
              <a:t>Baixo</a:t>
            </a:r>
            <a:r>
              <a:rPr lang="en-US" altLang="pt-BR" sz="2600" dirty="0">
                <a:latin typeface="Arial" panose="020B0604020202020204" pitchFamily="34" charset="0"/>
                <a:sym typeface="Arial" panose="020B0604020202020204" pitchFamily="34" charset="0"/>
              </a:rPr>
              <a:t> </a:t>
            </a:r>
            <a:r>
              <a:rPr lang="en-US" altLang="pt-BR" sz="2600" dirty="0" err="1">
                <a:latin typeface="Arial" panose="020B0604020202020204" pitchFamily="34" charset="0"/>
                <a:sym typeface="Arial" panose="020B0604020202020204" pitchFamily="34" charset="0"/>
              </a:rPr>
              <a:t>Nível</a:t>
            </a:r>
            <a:endParaRPr lang="en-US" altLang="pt-BR" sz="2600" dirty="0">
              <a:latin typeface="Arial" panose="020B0604020202020204" pitchFamily="34" charset="0"/>
              <a:sym typeface="Arial" panose="020B0604020202020204" pitchFamily="34" charset="0"/>
            </a:endParaRPr>
          </a:p>
        </p:txBody>
      </p:sp>
      <p:sp>
        <p:nvSpPr>
          <p:cNvPr id="9" name="Freeform 8"/>
          <p:cNvSpPr>
            <a:spLocks/>
          </p:cNvSpPr>
          <p:nvPr/>
        </p:nvSpPr>
        <p:spPr bwMode="auto">
          <a:xfrm>
            <a:off x="1705757" y="1303337"/>
            <a:ext cx="191282" cy="2750048"/>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2147483647 w 21600"/>
              <a:gd name="T9" fmla="*/ 2147483647 h 21600"/>
              <a:gd name="T10" fmla="*/ 2147483647 w 21600"/>
              <a:gd name="T11" fmla="*/ 2147483647 h 21600"/>
              <a:gd name="T12" fmla="*/ 2147483647 w 21600"/>
              <a:gd name="T13" fmla="*/ 2147483647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1600" y="0"/>
                </a:moveTo>
                <a:cubicBezTo>
                  <a:pt x="15635" y="0"/>
                  <a:pt x="10800" y="806"/>
                  <a:pt x="10800" y="1800"/>
                </a:cubicBezTo>
                <a:lnTo>
                  <a:pt x="10800" y="9000"/>
                </a:lnTo>
                <a:cubicBezTo>
                  <a:pt x="10800" y="9994"/>
                  <a:pt x="5965" y="10800"/>
                  <a:pt x="0" y="10800"/>
                </a:cubicBezTo>
                <a:cubicBezTo>
                  <a:pt x="5965" y="10800"/>
                  <a:pt x="10800" y="11606"/>
                  <a:pt x="10800" y="12600"/>
                </a:cubicBezTo>
                <a:lnTo>
                  <a:pt x="10800" y="19800"/>
                </a:lnTo>
                <a:cubicBezTo>
                  <a:pt x="10800" y="20794"/>
                  <a:pt x="15635" y="21600"/>
                  <a:pt x="21600" y="21600"/>
                </a:cubicBezTo>
              </a:path>
            </a:pathLst>
          </a:cu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pt-BR"/>
          </a:p>
        </p:txBody>
      </p:sp>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2132218354"/>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altLang="pt-BR" sz="2400" b="1" dirty="0"/>
              <a:t>Tipos de Linguagem </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21</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973330" y="1361830"/>
            <a:ext cx="6983315" cy="4982066"/>
          </a:xfrm>
          <a:prstGeom prst="rect">
            <a:avLst/>
          </a:prstGeom>
        </p:spPr>
      </p:pic>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798827228"/>
      </p:ext>
    </p:extLst>
  </p:cSld>
  <p:clrMapOvr>
    <a:masterClrMapping/>
  </p:clrMapOvr>
  <p:transition>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altLang="pt-BR" sz="2400" b="1" dirty="0"/>
              <a:t>Tipos de Linguagem </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22</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Retângulo 2"/>
          <p:cNvSpPr/>
          <p:nvPr/>
        </p:nvSpPr>
        <p:spPr>
          <a:xfrm>
            <a:off x="250825" y="1457325"/>
            <a:ext cx="4572000" cy="3785652"/>
          </a:xfrm>
          <a:prstGeom prst="rect">
            <a:avLst/>
          </a:prstGeom>
        </p:spPr>
        <p:txBody>
          <a:bodyPr>
            <a:spAutoFit/>
          </a:bodyPr>
          <a:lstStyle/>
          <a:p>
            <a:pPr algn="just" eaLnBrk="1" hangingPunct="1"/>
            <a:r>
              <a:rPr lang="pt-BR" altLang="pt-BR" sz="2000" b="1" dirty="0">
                <a:solidFill>
                  <a:srgbClr val="FF0000"/>
                </a:solidFill>
              </a:rPr>
              <a:t>Linguagens de Baixo Nível</a:t>
            </a:r>
          </a:p>
          <a:p>
            <a:pPr algn="just" eaLnBrk="1" hangingPunct="1"/>
            <a:endParaRPr lang="pt-BR" altLang="pt-BR" sz="2000" b="1" dirty="0">
              <a:solidFill>
                <a:srgbClr val="FF0000"/>
              </a:solidFill>
            </a:endParaRPr>
          </a:p>
          <a:p>
            <a:pPr algn="just" eaLnBrk="1" hangingPunct="1"/>
            <a:r>
              <a:rPr lang="pt-BR" altLang="pt-BR" sz="2000" dirty="0"/>
              <a:t>A implementação de programas nesse tipo de linguagem e muito complexa e dependente do conhecimento das instruções do processador.</a:t>
            </a:r>
          </a:p>
          <a:p>
            <a:pPr algn="just" eaLnBrk="1" hangingPunct="1"/>
            <a:endParaRPr lang="pt-BR" altLang="pt-BR" sz="2000" dirty="0"/>
          </a:p>
          <a:p>
            <a:pPr algn="just" eaLnBrk="1" hangingPunct="1"/>
            <a:r>
              <a:rPr lang="pt-BR" altLang="pt-BR" sz="2000" dirty="0"/>
              <a:t>Para aumentar a produtividade dos programadores e a portabilidade dos programas, foram criadas as </a:t>
            </a:r>
            <a:r>
              <a:rPr lang="pt-BR" altLang="pt-BR" sz="2000" b="1" dirty="0"/>
              <a:t>linguagens de programação de alto nível.</a:t>
            </a:r>
            <a:endParaRPr lang="pt-BR" altLang="pt-BR" sz="2000" dirty="0"/>
          </a:p>
        </p:txBody>
      </p:sp>
      <p:pic>
        <p:nvPicPr>
          <p:cNvPr id="4" name="Imagem 3"/>
          <p:cNvPicPr>
            <a:picLocks noChangeAspect="1"/>
          </p:cNvPicPr>
          <p:nvPr/>
        </p:nvPicPr>
        <p:blipFill>
          <a:blip r:embed="rId4"/>
          <a:stretch>
            <a:fillRect/>
          </a:stretch>
        </p:blipFill>
        <p:spPr>
          <a:xfrm>
            <a:off x="5269623" y="1914857"/>
            <a:ext cx="3476933" cy="2165018"/>
          </a:xfrm>
          <a:prstGeom prst="rect">
            <a:avLst/>
          </a:prstGeom>
        </p:spPr>
      </p:pic>
      <p:sp>
        <p:nvSpPr>
          <p:cNvPr id="6" name="Espaço Reservado para Rodapé 5"/>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139847170"/>
      </p:ext>
    </p:extLst>
  </p:cSld>
  <p:clrMapOvr>
    <a:masterClrMapping/>
  </p:clrMapOvr>
  <p:transition>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altLang="pt-BR" sz="2400" b="1" dirty="0"/>
              <a:t>Tipos de Linguagem </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23</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Retângulo 2"/>
          <p:cNvSpPr/>
          <p:nvPr/>
        </p:nvSpPr>
        <p:spPr>
          <a:xfrm>
            <a:off x="250825" y="1457325"/>
            <a:ext cx="4989915" cy="5016758"/>
          </a:xfrm>
          <a:prstGeom prst="rect">
            <a:avLst/>
          </a:prstGeom>
        </p:spPr>
        <p:txBody>
          <a:bodyPr wrap="square">
            <a:spAutoFit/>
          </a:bodyPr>
          <a:lstStyle/>
          <a:p>
            <a:pPr eaLnBrk="1" hangingPunct="1"/>
            <a:r>
              <a:rPr lang="pt-BR" altLang="pt-BR" sz="2000" b="1" dirty="0">
                <a:solidFill>
                  <a:srgbClr val="FF0000"/>
                </a:solidFill>
              </a:rPr>
              <a:t>Linguagens de Alto Nível</a:t>
            </a:r>
          </a:p>
          <a:p>
            <a:pPr eaLnBrk="1" hangingPunct="1"/>
            <a:endParaRPr lang="pt-BR" altLang="pt-BR" sz="2000" b="1" dirty="0"/>
          </a:p>
          <a:p>
            <a:pPr algn="just" eaLnBrk="1" hangingPunct="1"/>
            <a:r>
              <a:rPr lang="pt-BR" altLang="pt-BR" sz="2000" b="1" dirty="0"/>
              <a:t>Essas linguagens são independentes do processador em que serão executadas.</a:t>
            </a:r>
          </a:p>
          <a:p>
            <a:pPr algn="just" eaLnBrk="1" hangingPunct="1"/>
            <a:endParaRPr lang="pt-BR" altLang="pt-BR" sz="2000" b="1" dirty="0"/>
          </a:p>
          <a:p>
            <a:pPr algn="just" eaLnBrk="1" hangingPunct="1"/>
            <a:r>
              <a:rPr lang="pt-BR" altLang="pt-BR" sz="2000" b="1" dirty="0"/>
              <a:t>Seu código e mais elaborado, contemplando operações mais complexas e próximas da “lógica humana”.</a:t>
            </a:r>
          </a:p>
          <a:p>
            <a:pPr algn="just" eaLnBrk="1" hangingPunct="1"/>
            <a:endParaRPr lang="pt-BR" altLang="pt-BR" sz="2000" b="1" dirty="0"/>
          </a:p>
          <a:p>
            <a:pPr algn="just" eaLnBrk="1" hangingPunct="1"/>
            <a:r>
              <a:rPr lang="pt-BR" altLang="pt-BR" sz="2000" b="1" dirty="0"/>
              <a:t>Para que possam ser processadas por um computador, os comandos precisarão ser traduzidos para a única linguagem que o computador de entende (linguagem de maquina).</a:t>
            </a:r>
          </a:p>
        </p:txBody>
      </p:sp>
      <p:pic>
        <p:nvPicPr>
          <p:cNvPr id="2" name="Imagem 1"/>
          <p:cNvPicPr>
            <a:picLocks noChangeAspect="1"/>
          </p:cNvPicPr>
          <p:nvPr/>
        </p:nvPicPr>
        <p:blipFill>
          <a:blip r:embed="rId4"/>
          <a:stretch>
            <a:fillRect/>
          </a:stretch>
        </p:blipFill>
        <p:spPr>
          <a:xfrm>
            <a:off x="5336145" y="2047164"/>
            <a:ext cx="3585604" cy="2830354"/>
          </a:xfrm>
          <a:prstGeom prst="rect">
            <a:avLst/>
          </a:prstGeom>
        </p:spPr>
      </p:pic>
      <p:sp>
        <p:nvSpPr>
          <p:cNvPr id="6" name="Espaço Reservado para Rodapé 5"/>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371413337"/>
      </p:ext>
    </p:extLst>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altLang="pt-BR" sz="2400" b="1" dirty="0"/>
              <a:t>Tipos de Linguagem </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24</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1428750"/>
            <a:ext cx="8502650"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096009138"/>
      </p:ext>
    </p:extLst>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altLang="pt-BR" sz="2400" b="1" dirty="0"/>
              <a:t>Tipos de Linguagem </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25</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7" name="Picture 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1" y="1740942"/>
            <a:ext cx="8921749"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946653944"/>
      </p:ext>
    </p:extLst>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2446361" y="1786884"/>
            <a:ext cx="6019800" cy="2209800"/>
          </a:xfrm>
          <a:prstGeom prst="rect">
            <a:avLst/>
          </a:prstGeom>
          <a:noFill/>
          <a:ln>
            <a:noFill/>
          </a:ln>
        </p:spPr>
        <p:txBody>
          <a:bodyPr spcFirstLastPara="1" wrap="square" lIns="91425" tIns="45700" rIns="91425" bIns="45700" anchor="ctr" anchorCtr="0">
            <a:noAutofit/>
          </a:bodyPr>
          <a:lstStyle/>
          <a:p>
            <a:pPr lvl="0" algn="ctr">
              <a:buClr>
                <a:schemeClr val="lt1"/>
              </a:buClr>
              <a:buSzPts val="3200"/>
            </a:pPr>
            <a:r>
              <a:rPr lang="pt-BR" altLang="pt-BR" sz="3200" b="1" dirty="0" smtClean="0"/>
              <a:t>Conceitos Básicos</a:t>
            </a:r>
            <a:br>
              <a:rPr lang="pt-BR" altLang="pt-BR" sz="3200" b="1" dirty="0" smtClean="0"/>
            </a:br>
            <a:r>
              <a:rPr lang="pt-BR" altLang="pt-BR" sz="3200" b="1" dirty="0" smtClean="0"/>
              <a:t>Linguagem de Programação</a:t>
            </a:r>
            <a:endParaRPr dirty="0"/>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26</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altLang="pt-BR" sz="2400" b="1" dirty="0"/>
              <a:t>Conceitos Básicos</a:t>
            </a:r>
            <a:br>
              <a:rPr lang="pt-BR" altLang="pt-BR" sz="2400" b="1" dirty="0"/>
            </a:br>
            <a:r>
              <a:rPr lang="pt-BR" altLang="pt-BR" sz="2400" b="1" dirty="0"/>
              <a:t>Linguagem de Programação</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27</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1921784" y="1241994"/>
            <a:ext cx="5819048" cy="4552381"/>
          </a:xfrm>
          <a:prstGeom prst="rect">
            <a:avLst/>
          </a:prstGeom>
        </p:spPr>
      </p:pic>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209406112"/>
      </p:ext>
    </p:extLst>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altLang="pt-BR" sz="2400" b="1" dirty="0"/>
              <a:t>Conceitos Básicos</a:t>
            </a:r>
            <a:br>
              <a:rPr lang="pt-BR" altLang="pt-BR" sz="2400" b="1" dirty="0"/>
            </a:br>
            <a:r>
              <a:rPr lang="pt-BR" altLang="pt-BR" sz="2400" b="1" dirty="0"/>
              <a:t>Linguagem de Programação</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28</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4685255" y="878370"/>
            <a:ext cx="4236494" cy="3314312"/>
          </a:xfrm>
          <a:prstGeom prst="rect">
            <a:avLst/>
          </a:prstGeom>
        </p:spPr>
      </p:pic>
      <p:sp>
        <p:nvSpPr>
          <p:cNvPr id="4" name="Retângulo 3"/>
          <p:cNvSpPr/>
          <p:nvPr/>
        </p:nvSpPr>
        <p:spPr>
          <a:xfrm>
            <a:off x="177321" y="2154972"/>
            <a:ext cx="8024497" cy="3477875"/>
          </a:xfrm>
          <a:prstGeom prst="rect">
            <a:avLst/>
          </a:prstGeom>
        </p:spPr>
        <p:txBody>
          <a:bodyPr wrap="square">
            <a:spAutoFit/>
          </a:bodyPr>
          <a:lstStyle/>
          <a:p>
            <a:r>
              <a:rPr lang="pt-BR" sz="2000" b="1" dirty="0"/>
              <a:t>Linguagem Fonte </a:t>
            </a:r>
          </a:p>
          <a:p>
            <a:r>
              <a:rPr lang="pt-BR" sz="2000" dirty="0"/>
              <a:t>Linguagem na qual o programa original está escrito</a:t>
            </a:r>
          </a:p>
          <a:p>
            <a:r>
              <a:rPr lang="pt-BR" sz="2000" dirty="0"/>
              <a:t> </a:t>
            </a:r>
          </a:p>
          <a:p>
            <a:r>
              <a:rPr lang="pt-BR" sz="2000" b="1" dirty="0"/>
              <a:t>Linguagem Alvo / Linguagem Objeto</a:t>
            </a:r>
            <a:endParaRPr lang="pt-BR" sz="2000" dirty="0"/>
          </a:p>
          <a:p>
            <a:r>
              <a:rPr lang="pt-BR" sz="2000" dirty="0"/>
              <a:t>Linguagem  para a qual será convertido (linguagem </a:t>
            </a:r>
            <a:r>
              <a:rPr lang="pt-BR" sz="2000" dirty="0" err="1"/>
              <a:t>assemby</a:t>
            </a:r>
            <a:r>
              <a:rPr lang="pt-BR" sz="2000" dirty="0"/>
              <a:t>)</a:t>
            </a:r>
          </a:p>
          <a:p>
            <a:r>
              <a:rPr lang="pt-BR" sz="2000" dirty="0"/>
              <a:t> </a:t>
            </a:r>
          </a:p>
          <a:p>
            <a:r>
              <a:rPr lang="pt-BR" sz="2000" b="1" dirty="0"/>
              <a:t>Linguagem de Montagem</a:t>
            </a:r>
            <a:endParaRPr lang="pt-BR" sz="2000" dirty="0"/>
          </a:p>
          <a:p>
            <a:r>
              <a:rPr lang="pt-BR" sz="2000" dirty="0"/>
              <a:t>É aquela na qual cada comando produz uma instrução de máquina</a:t>
            </a:r>
          </a:p>
          <a:p>
            <a:r>
              <a:rPr lang="pt-BR" sz="2000" dirty="0"/>
              <a:t>Só roda em determinadas famílias de máquinas</a:t>
            </a:r>
          </a:p>
          <a:p>
            <a:r>
              <a:rPr lang="pt-BR" sz="2000" dirty="0"/>
              <a:t>O programador tem acesso a todas as características e a todas instruções na máquina</a:t>
            </a:r>
            <a:r>
              <a:rPr lang="pt-BR" sz="2000" dirty="0" smtClean="0"/>
              <a:t>.</a:t>
            </a:r>
            <a:endParaRPr lang="pt-BR" sz="2000" dirty="0"/>
          </a:p>
        </p:txBody>
      </p:sp>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794722743"/>
      </p:ext>
    </p:extLst>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0" name="Imagem 9"/>
          <p:cNvPicPr>
            <a:picLocks noChangeAspect="1"/>
          </p:cNvPicPr>
          <p:nvPr/>
        </p:nvPicPr>
        <p:blipFill>
          <a:blip r:embed="rId4"/>
          <a:stretch>
            <a:fillRect/>
          </a:stretch>
        </p:blipFill>
        <p:spPr>
          <a:xfrm>
            <a:off x="3324952" y="1261665"/>
            <a:ext cx="5819048" cy="4552381"/>
          </a:xfrm>
          <a:prstGeom prst="rect">
            <a:avLst/>
          </a:prstGeom>
        </p:spPr>
      </p:pic>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altLang="pt-BR" sz="2400" b="1" dirty="0"/>
              <a:t>Conceitos Básicos</a:t>
            </a:r>
            <a:br>
              <a:rPr lang="pt-BR" altLang="pt-BR" sz="2400" b="1" dirty="0"/>
            </a:br>
            <a:r>
              <a:rPr lang="pt-BR" altLang="pt-BR" sz="2400" b="1" dirty="0"/>
              <a:t>Linguagem de Programação</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29</a:t>
            </a:fld>
            <a:endParaRPr/>
          </a:p>
        </p:txBody>
      </p:sp>
      <p:pic>
        <p:nvPicPr>
          <p:cNvPr id="164" name="Google Shape;164;p19"/>
          <p:cNvPicPr preferRelativeResize="0"/>
          <p:nvPr/>
        </p:nvPicPr>
        <p:blipFill rotWithShape="1">
          <a:blip r:embed="rId5">
            <a:alphaModFix/>
          </a:blip>
          <a:srcRect/>
          <a:stretch/>
        </p:blipFill>
        <p:spPr>
          <a:xfrm>
            <a:off x="7481887" y="508000"/>
            <a:ext cx="1439862" cy="495300"/>
          </a:xfrm>
          <a:prstGeom prst="rect">
            <a:avLst/>
          </a:prstGeom>
          <a:noFill/>
          <a:ln>
            <a:noFill/>
          </a:ln>
        </p:spPr>
      </p:pic>
      <p:sp>
        <p:nvSpPr>
          <p:cNvPr id="4" name="Retângulo 3"/>
          <p:cNvSpPr/>
          <p:nvPr/>
        </p:nvSpPr>
        <p:spPr>
          <a:xfrm>
            <a:off x="0" y="3559737"/>
            <a:ext cx="4790364" cy="2862322"/>
          </a:xfrm>
          <a:prstGeom prst="rect">
            <a:avLst/>
          </a:prstGeom>
        </p:spPr>
        <p:txBody>
          <a:bodyPr wrap="square">
            <a:spAutoFit/>
          </a:bodyPr>
          <a:lstStyle/>
          <a:p>
            <a:pPr algn="just">
              <a:lnSpc>
                <a:spcPct val="150000"/>
              </a:lnSpc>
            </a:pPr>
            <a:r>
              <a:rPr lang="pt-BR" sz="2000" b="1" dirty="0"/>
              <a:t>O </a:t>
            </a:r>
            <a:r>
              <a:rPr lang="pt-BR" sz="2000" b="1" dirty="0" err="1"/>
              <a:t>Ligador</a:t>
            </a:r>
            <a:r>
              <a:rPr lang="pt-BR" sz="2000" b="1" dirty="0"/>
              <a:t> (</a:t>
            </a:r>
            <a:r>
              <a:rPr lang="pt-BR" sz="2000" b="1" dirty="0" err="1"/>
              <a:t>Linker</a:t>
            </a:r>
            <a:r>
              <a:rPr lang="pt-BR" sz="2000" b="1" dirty="0"/>
              <a:t>), também chamado de </a:t>
            </a:r>
            <a:r>
              <a:rPr lang="pt-BR" sz="2000" b="1" dirty="0" err="1"/>
              <a:t>Linkage</a:t>
            </a:r>
            <a:r>
              <a:rPr lang="pt-BR" sz="2000" b="1" dirty="0"/>
              <a:t> Editor (editor de ligação),</a:t>
            </a:r>
            <a:r>
              <a:rPr lang="pt-BR" sz="2000" dirty="0"/>
              <a:t> é o utilitário responsável pôr gerar, a partir de um ou mais módulos-objeto, um único programa executável.  (linguagem de máquina)</a:t>
            </a:r>
          </a:p>
        </p:txBody>
      </p:sp>
      <p:sp>
        <p:nvSpPr>
          <p:cNvPr id="3" name="Rectangle 2"/>
          <p:cNvSpPr>
            <a:spLocks noChangeArrowheads="1"/>
          </p:cNvSpPr>
          <p:nvPr/>
        </p:nvSpPr>
        <p:spPr bwMode="auto">
          <a:xfrm>
            <a:off x="5241130" y="7663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graphicFrame>
        <p:nvGraphicFramePr>
          <p:cNvPr id="5" name="Objeto 4"/>
          <p:cNvGraphicFramePr>
            <a:graphicFrameLocks noChangeAspect="1"/>
          </p:cNvGraphicFramePr>
          <p:nvPr>
            <p:extLst>
              <p:ext uri="{D42A27DB-BD31-4B8C-83A1-F6EECF244321}">
                <p14:modId xmlns:p14="http://schemas.microsoft.com/office/powerpoint/2010/main" val="630533307"/>
              </p:ext>
            </p:extLst>
          </p:nvPr>
        </p:nvGraphicFramePr>
        <p:xfrm>
          <a:off x="143602" y="1656043"/>
          <a:ext cx="3181350" cy="1704975"/>
        </p:xfrm>
        <a:graphic>
          <a:graphicData uri="http://schemas.openxmlformats.org/presentationml/2006/ole">
            <mc:AlternateContent xmlns:mc="http://schemas.openxmlformats.org/markup-compatibility/2006">
              <mc:Choice xmlns:v="urn:schemas-microsoft-com:vml" Requires="v">
                <p:oleObj spid="_x0000_s3089" name="Imagem de Bitmap" r:id="rId6" imgW="3181622" imgH="1704846" progId="Paint.Picture">
                  <p:embed/>
                </p:oleObj>
              </mc:Choice>
              <mc:Fallback>
                <p:oleObj name="Imagem de Bitmap" r:id="rId6" imgW="3181622" imgH="1704846"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602" y="1656043"/>
                        <a:ext cx="3181350" cy="170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Espaço Reservado para Rodapé 6"/>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40728564"/>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449262"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Objetivo</a:t>
            </a:r>
            <a:endParaRPr/>
          </a:p>
        </p:txBody>
      </p:sp>
      <p:sp>
        <p:nvSpPr>
          <p:cNvPr id="146" name="Google Shape;146;p1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a:t>
            </a:fld>
            <a:endParaRPr/>
          </a:p>
        </p:txBody>
      </p:sp>
      <p:pic>
        <p:nvPicPr>
          <p:cNvPr id="147"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8" name="Google Shape;148;p17"/>
          <p:cNvSpPr txBox="1"/>
          <p:nvPr/>
        </p:nvSpPr>
        <p:spPr>
          <a:xfrm>
            <a:off x="1583781" y="1393872"/>
            <a:ext cx="6222739" cy="4749800"/>
          </a:xfrm>
          <a:prstGeom prst="rect">
            <a:avLst/>
          </a:prstGeom>
          <a:noFill/>
          <a:ln>
            <a:noFill/>
          </a:ln>
        </p:spPr>
        <p:txBody>
          <a:bodyPr spcFirstLastPara="1" wrap="square" lIns="91425" tIns="45700" rIns="91425" bIns="45700" anchor="t" anchorCtr="0">
            <a:noAutofit/>
          </a:bodyPr>
          <a:lstStyle/>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Linguagem de Programação</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Algoritmo</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PT" sz="1600" b="1" dirty="0">
                <a:latin typeface="Calibri" panose="020F0502020204030204" pitchFamily="34" charset="0"/>
                <a:ea typeface="Calibri" panose="020F0502020204030204" pitchFamily="34" charset="0"/>
                <a:cs typeface="Times New Roman" panose="02020603050405020304" pitchFamily="18" charset="0"/>
              </a:rPr>
              <a:t>Componentes de um algoritmo</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Tipos de Linguagem </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Conceitos Básicos</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Tradutores</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US" sz="1600" b="1" dirty="0" err="1">
                <a:latin typeface="Calibri" panose="020F0502020204030204" pitchFamily="34" charset="0"/>
                <a:ea typeface="Calibri" panose="020F0502020204030204" pitchFamily="34" charset="0"/>
                <a:cs typeface="Times New Roman" panose="02020603050405020304" pitchFamily="18" charset="0"/>
              </a:rPr>
              <a:t>Compilador</a:t>
            </a:r>
            <a:r>
              <a:rPr lang="en-US" sz="1600" b="1" dirty="0">
                <a:latin typeface="Calibri" panose="020F0502020204030204" pitchFamily="34" charset="0"/>
                <a:ea typeface="Calibri" panose="020F0502020204030204" pitchFamily="34" charset="0"/>
                <a:cs typeface="Times New Roman" panose="02020603050405020304" pitchFamily="18" charset="0"/>
              </a:rPr>
              <a:t>;</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US" sz="1600" b="1" dirty="0" err="1">
                <a:latin typeface="Calibri" panose="020F0502020204030204" pitchFamily="34" charset="0"/>
                <a:ea typeface="Calibri" panose="020F0502020204030204" pitchFamily="34" charset="0"/>
                <a:cs typeface="Times New Roman" panose="02020603050405020304" pitchFamily="18" charset="0"/>
              </a:rPr>
              <a:t>Interpretador</a:t>
            </a:r>
            <a:r>
              <a:rPr lang="en-US" sz="1600" b="1" dirty="0">
                <a:latin typeface="Calibri" panose="020F0502020204030204" pitchFamily="34" charset="0"/>
                <a:ea typeface="Calibri" panose="020F0502020204030204" pitchFamily="34" charset="0"/>
                <a:cs typeface="Times New Roman" panose="02020603050405020304" pitchFamily="18" charset="0"/>
              </a:rPr>
              <a:t>; </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US" sz="1600" b="1" dirty="0" err="1">
                <a:latin typeface="Calibri" panose="020F0502020204030204" pitchFamily="34" charset="0"/>
                <a:ea typeface="Calibri" panose="020F0502020204030204" pitchFamily="34" charset="0"/>
                <a:cs typeface="Times New Roman" panose="02020603050405020304" pitchFamily="18" charset="0"/>
              </a:rPr>
              <a:t>Montadores</a:t>
            </a:r>
            <a:r>
              <a:rPr lang="en-US" sz="1600" b="1" dirty="0">
                <a:latin typeface="Calibri" panose="020F0502020204030204" pitchFamily="34" charset="0"/>
                <a:ea typeface="Calibri" panose="020F0502020204030204" pitchFamily="34" charset="0"/>
                <a:cs typeface="Times New Roman" panose="02020603050405020304" pitchFamily="18" charset="0"/>
              </a:rPr>
              <a:t>.</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600" b="1" dirty="0" err="1">
                <a:latin typeface="Calibri" panose="020F0502020204030204" pitchFamily="34" charset="0"/>
                <a:ea typeface="Calibri" panose="020F0502020204030204" pitchFamily="34" charset="0"/>
                <a:cs typeface="Times New Roman" panose="02020603050405020304" pitchFamily="18" charset="0"/>
              </a:rPr>
              <a:t>Compilador</a:t>
            </a:r>
            <a:r>
              <a:rPr lang="en-US" sz="1600" b="1" dirty="0">
                <a:latin typeface="Calibri" panose="020F0502020204030204" pitchFamily="34" charset="0"/>
                <a:ea typeface="Calibri" panose="020F0502020204030204" pitchFamily="34" charset="0"/>
                <a:cs typeface="Times New Roman" panose="02020603050405020304" pitchFamily="18" charset="0"/>
              </a:rPr>
              <a:t> x </a:t>
            </a:r>
            <a:r>
              <a:rPr lang="en-US" sz="1600" b="1" dirty="0" err="1">
                <a:latin typeface="Calibri" panose="020F0502020204030204" pitchFamily="34" charset="0"/>
                <a:ea typeface="Calibri" panose="020F0502020204030204" pitchFamily="34" charset="0"/>
                <a:cs typeface="Times New Roman" panose="02020603050405020304" pitchFamily="18" charset="0"/>
              </a:rPr>
              <a:t>Interpretador</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Linguagens  de Mercado</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Questionário</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altLang="pt-BR" sz="2400" b="1" dirty="0"/>
              <a:t>Conceitos Básicos</a:t>
            </a:r>
            <a:br>
              <a:rPr lang="pt-BR" altLang="pt-BR" sz="2400" b="1" dirty="0"/>
            </a:br>
            <a:r>
              <a:rPr lang="pt-BR" altLang="pt-BR" sz="2400" b="1" dirty="0"/>
              <a:t>Linguagem de Programação</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30</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4885900" y="1003301"/>
            <a:ext cx="4236494" cy="3314312"/>
          </a:xfrm>
          <a:prstGeom prst="rect">
            <a:avLst/>
          </a:prstGeom>
        </p:spPr>
      </p:pic>
      <p:sp>
        <p:nvSpPr>
          <p:cNvPr id="4" name="Retângulo 3"/>
          <p:cNvSpPr/>
          <p:nvPr/>
        </p:nvSpPr>
        <p:spPr>
          <a:xfrm>
            <a:off x="-227076" y="2208722"/>
            <a:ext cx="8024497" cy="2862322"/>
          </a:xfrm>
          <a:prstGeom prst="rect">
            <a:avLst/>
          </a:prstGeom>
        </p:spPr>
        <p:txBody>
          <a:bodyPr wrap="square">
            <a:spAutoFit/>
          </a:bodyPr>
          <a:lstStyle/>
          <a:p>
            <a:pPr indent="457200"/>
            <a:r>
              <a:rPr lang="pt-BR" sz="2000" b="1" dirty="0">
                <a:latin typeface="+mn-lt"/>
              </a:rPr>
              <a:t>Linguagem de Máquina</a:t>
            </a:r>
            <a:endParaRPr lang="pt-BR" sz="2000" b="1" dirty="0">
              <a:solidFill>
                <a:srgbClr val="0000FF"/>
              </a:solidFill>
              <a:latin typeface="+mn-lt"/>
            </a:endParaRPr>
          </a:p>
          <a:p>
            <a:pPr indent="457200"/>
            <a:r>
              <a:rPr lang="pt-BR" sz="2000" dirty="0">
                <a:latin typeface="+mn-lt"/>
              </a:rPr>
              <a:t>Conjunto de instruções que a máquina pode executar</a:t>
            </a:r>
            <a:endParaRPr lang="pt-BR" sz="2000" b="1" dirty="0">
              <a:solidFill>
                <a:srgbClr val="0000FF"/>
              </a:solidFill>
              <a:latin typeface="+mn-lt"/>
            </a:endParaRPr>
          </a:p>
          <a:p>
            <a:pPr indent="457200"/>
            <a:r>
              <a:rPr lang="pt-BR" sz="2000" b="1" dirty="0">
                <a:solidFill>
                  <a:srgbClr val="0000FF"/>
                </a:solidFill>
                <a:latin typeface="+mn-lt"/>
              </a:rPr>
              <a:t> </a:t>
            </a:r>
          </a:p>
          <a:p>
            <a:pPr indent="457200"/>
            <a:r>
              <a:rPr lang="pt-BR" sz="2000" b="1" dirty="0">
                <a:latin typeface="+mn-lt"/>
              </a:rPr>
              <a:t>Linguagem Assembly</a:t>
            </a:r>
          </a:p>
          <a:p>
            <a:pPr indent="457200"/>
            <a:r>
              <a:rPr lang="pt-BR" sz="2000" dirty="0">
                <a:latin typeface="+mn-lt"/>
              </a:rPr>
              <a:t>É uma </a:t>
            </a:r>
            <a:r>
              <a:rPr lang="pt-BR" sz="2000" dirty="0" err="1">
                <a:latin typeface="+mn-lt"/>
              </a:rPr>
              <a:t>mneumónica</a:t>
            </a:r>
            <a:r>
              <a:rPr lang="pt-BR" sz="2000" dirty="0">
                <a:latin typeface="+mn-lt"/>
              </a:rPr>
              <a:t> melhor adaptado à utilização de pessoas</a:t>
            </a:r>
          </a:p>
          <a:p>
            <a:r>
              <a:rPr lang="pt-BR" sz="2000" dirty="0">
                <a:latin typeface="+mn-lt"/>
                <a:ea typeface="Times New Roman" panose="02020603050405020304" pitchFamily="18" charset="0"/>
              </a:rPr>
              <a:t> </a:t>
            </a:r>
          </a:p>
          <a:p>
            <a:pPr indent="457200"/>
            <a:r>
              <a:rPr lang="pt-BR" sz="2000" b="1" dirty="0">
                <a:latin typeface="+mn-lt"/>
              </a:rPr>
              <a:t>Assembler</a:t>
            </a:r>
          </a:p>
          <a:p>
            <a:pPr marL="450215"/>
            <a:r>
              <a:rPr lang="pt-BR" sz="2000" dirty="0">
                <a:latin typeface="+mn-lt"/>
                <a:ea typeface="Times New Roman" panose="02020603050405020304" pitchFamily="18" charset="0"/>
              </a:rPr>
              <a:t>Programa de computador que traduz(compila) a linguagem </a:t>
            </a:r>
            <a:r>
              <a:rPr lang="pt-BR" sz="2000" dirty="0" err="1">
                <a:latin typeface="+mn-lt"/>
                <a:ea typeface="Times New Roman" panose="02020603050405020304" pitchFamily="18" charset="0"/>
              </a:rPr>
              <a:t>assembly</a:t>
            </a:r>
            <a:r>
              <a:rPr lang="pt-BR" sz="2000" dirty="0">
                <a:latin typeface="+mn-lt"/>
                <a:ea typeface="Times New Roman" panose="02020603050405020304" pitchFamily="18" charset="0"/>
              </a:rPr>
              <a:t>  num programa de linguagem de máquina</a:t>
            </a:r>
            <a:endParaRPr lang="pt-BR" sz="2000" dirty="0">
              <a:effectLst/>
              <a:latin typeface="+mn-lt"/>
              <a:ea typeface="Times New Roman" panose="02020603050405020304" pitchFamily="18" charset="0"/>
            </a:endParaRPr>
          </a:p>
        </p:txBody>
      </p:sp>
      <p:sp>
        <p:nvSpPr>
          <p:cNvPr id="6" name="Espaço Reservado para Rodapé 5"/>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350914003"/>
      </p:ext>
    </p:extLst>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1600200" y="1773237"/>
            <a:ext cx="6019800" cy="2209800"/>
          </a:xfrm>
          <a:prstGeom prst="rect">
            <a:avLst/>
          </a:prstGeom>
          <a:noFill/>
          <a:ln>
            <a:noFill/>
          </a:ln>
        </p:spPr>
        <p:txBody>
          <a:bodyPr spcFirstLastPara="1" wrap="square" lIns="91425" tIns="45700" rIns="91425" bIns="45700" anchor="ctr" anchorCtr="0">
            <a:noAutofit/>
          </a:bodyPr>
          <a:lstStyle/>
          <a:p>
            <a:pPr lvl="0" algn="ctr">
              <a:buClr>
                <a:schemeClr val="lt1"/>
              </a:buClr>
              <a:buSzPts val="3200"/>
            </a:pPr>
            <a:r>
              <a:rPr lang="pt-BR" altLang="pt-BR" sz="3200" b="1" dirty="0"/>
              <a:t>Tradutores</a:t>
            </a:r>
            <a:endParaRPr dirty="0"/>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31</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085876973"/>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a:t>Tradutores</a:t>
            </a:r>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32</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421422" y="1116623"/>
            <a:ext cx="7888406" cy="5018453"/>
          </a:xfrm>
          <a:prstGeom prst="rect">
            <a:avLst/>
          </a:prstGeom>
        </p:spPr>
      </p:pic>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931075810"/>
      </p:ext>
    </p:extLst>
  </p:cSld>
  <p:clrMapOvr>
    <a:masterClrMapping/>
  </p:clrMapOvr>
  <p:transition>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a:t>Tradutores</a:t>
            </a:r>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33</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3" name="Imagem 2"/>
          <p:cNvPicPr>
            <a:picLocks noChangeAspect="1"/>
          </p:cNvPicPr>
          <p:nvPr/>
        </p:nvPicPr>
        <p:blipFill>
          <a:blip r:embed="rId4"/>
          <a:stretch>
            <a:fillRect/>
          </a:stretch>
        </p:blipFill>
        <p:spPr>
          <a:xfrm>
            <a:off x="250825" y="1180722"/>
            <a:ext cx="2478727" cy="1264343"/>
          </a:xfrm>
          <a:prstGeom prst="rect">
            <a:avLst/>
          </a:prstGeom>
        </p:spPr>
      </p:pic>
      <p:pic>
        <p:nvPicPr>
          <p:cNvPr id="4" name="Imagem 3"/>
          <p:cNvPicPr>
            <a:picLocks noChangeAspect="1"/>
          </p:cNvPicPr>
          <p:nvPr/>
        </p:nvPicPr>
        <p:blipFill>
          <a:blip r:embed="rId5"/>
          <a:stretch>
            <a:fillRect/>
          </a:stretch>
        </p:blipFill>
        <p:spPr>
          <a:xfrm>
            <a:off x="2801143" y="1425575"/>
            <a:ext cx="6342857" cy="723810"/>
          </a:xfrm>
          <a:prstGeom prst="rect">
            <a:avLst/>
          </a:prstGeom>
        </p:spPr>
      </p:pic>
      <p:pic>
        <p:nvPicPr>
          <p:cNvPr id="5" name="Imagem 4"/>
          <p:cNvPicPr>
            <a:picLocks noChangeAspect="1"/>
          </p:cNvPicPr>
          <p:nvPr/>
        </p:nvPicPr>
        <p:blipFill>
          <a:blip r:embed="rId6"/>
          <a:stretch>
            <a:fillRect/>
          </a:stretch>
        </p:blipFill>
        <p:spPr>
          <a:xfrm>
            <a:off x="523332" y="3180448"/>
            <a:ext cx="7555711" cy="1732745"/>
          </a:xfrm>
          <a:prstGeom prst="rect">
            <a:avLst/>
          </a:prstGeom>
        </p:spPr>
      </p:pic>
      <p:sp>
        <p:nvSpPr>
          <p:cNvPr id="7" name="Espaço Reservado para Rodapé 6"/>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4239818939"/>
      </p:ext>
    </p:extLst>
  </p:cSld>
  <p:clrMapOvr>
    <a:masterClrMapping/>
  </p:clrMapOvr>
  <p:transition>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a:t>Tradutores</a:t>
            </a:r>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34</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250825" y="1271359"/>
            <a:ext cx="7895230" cy="4401205"/>
          </a:xfrm>
          <a:prstGeom prst="rect">
            <a:avLst/>
          </a:prstGeom>
        </p:spPr>
        <p:txBody>
          <a:bodyPr wrap="square">
            <a:spAutoFit/>
          </a:bodyPr>
          <a:lstStyle/>
          <a:p>
            <a:pPr algn="just" eaLnBrk="1" hangingPunct="1">
              <a:buFont typeface="Arial" panose="020B0604020202020204" pitchFamily="34" charset="0"/>
              <a:buNone/>
            </a:pPr>
            <a:r>
              <a:rPr lang="pt-BR" altLang="pt-BR" sz="2000" b="1" dirty="0">
                <a:solidFill>
                  <a:srgbClr val="FF0000"/>
                </a:solidFill>
              </a:rPr>
              <a:t>Tradutores</a:t>
            </a:r>
            <a:r>
              <a:rPr lang="en-US" altLang="pt-BR" sz="2000" b="1" dirty="0">
                <a:solidFill>
                  <a:srgbClr val="FF0000"/>
                </a:solidFill>
              </a:rPr>
              <a:t> no </a:t>
            </a:r>
            <a:r>
              <a:rPr lang="en-US" altLang="pt-BR" sz="2000" b="1" dirty="0" err="1">
                <a:solidFill>
                  <a:srgbClr val="FF0000"/>
                </a:solidFill>
              </a:rPr>
              <a:t>contexto</a:t>
            </a:r>
            <a:r>
              <a:rPr lang="en-US" altLang="pt-BR" sz="2000" b="1" dirty="0">
                <a:solidFill>
                  <a:srgbClr val="FF0000"/>
                </a:solidFill>
              </a:rPr>
              <a:t> de </a:t>
            </a:r>
            <a:r>
              <a:rPr lang="en-US" altLang="pt-BR" sz="2000" b="1" dirty="0" err="1">
                <a:solidFill>
                  <a:srgbClr val="FF0000"/>
                </a:solidFill>
              </a:rPr>
              <a:t>linguagens</a:t>
            </a:r>
            <a:r>
              <a:rPr lang="en-US" altLang="pt-BR" sz="2000" b="1" dirty="0">
                <a:solidFill>
                  <a:srgbClr val="FF0000"/>
                </a:solidFill>
              </a:rPr>
              <a:t> de </a:t>
            </a:r>
            <a:r>
              <a:rPr lang="en-US" altLang="pt-BR" sz="2000" b="1" dirty="0" err="1">
                <a:solidFill>
                  <a:srgbClr val="FF0000"/>
                </a:solidFill>
              </a:rPr>
              <a:t>programação</a:t>
            </a:r>
            <a:r>
              <a:rPr lang="en-US" altLang="pt-BR" sz="2000" b="1" dirty="0">
                <a:solidFill>
                  <a:srgbClr val="FF0000"/>
                </a:solidFill>
              </a:rPr>
              <a:t> </a:t>
            </a:r>
            <a:r>
              <a:rPr lang="en-US" altLang="pt-BR" sz="2000" b="1" dirty="0" err="1">
                <a:solidFill>
                  <a:srgbClr val="FF0000"/>
                </a:solidFill>
              </a:rPr>
              <a:t>são</a:t>
            </a:r>
            <a:r>
              <a:rPr lang="en-US" altLang="pt-BR" sz="2000" b="1" dirty="0">
                <a:solidFill>
                  <a:srgbClr val="FF0000"/>
                </a:solidFill>
              </a:rPr>
              <a:t>:</a:t>
            </a:r>
          </a:p>
          <a:p>
            <a:pPr algn="just" eaLnBrk="1" hangingPunct="1">
              <a:buFont typeface="Arial" panose="020B0604020202020204" pitchFamily="34" charset="0"/>
              <a:buNone/>
            </a:pPr>
            <a:endParaRPr lang="en-US" altLang="pt-BR" sz="2000" b="1" dirty="0">
              <a:solidFill>
                <a:srgbClr val="FF0000"/>
              </a:solidFill>
            </a:endParaRPr>
          </a:p>
          <a:p>
            <a:pPr algn="just" eaLnBrk="1" hangingPunct="1">
              <a:buFont typeface="Arial" panose="020B0604020202020204" pitchFamily="34" charset="0"/>
              <a:buNone/>
            </a:pPr>
            <a:r>
              <a:rPr lang="pt-BR" altLang="pt-BR" sz="2000" b="1" dirty="0"/>
              <a:t>Programas que recebem como entrada um programa em </a:t>
            </a:r>
            <a:r>
              <a:rPr lang="pt-BR" altLang="pt-BR" sz="2000" b="1" dirty="0" smtClean="0"/>
              <a:t> linguagem </a:t>
            </a:r>
            <a:r>
              <a:rPr lang="pt-BR" altLang="pt-BR" sz="2000" b="1" dirty="0" err="1"/>
              <a:t>assembly</a:t>
            </a:r>
            <a:r>
              <a:rPr lang="pt-BR" altLang="pt-BR" sz="2000" b="1" dirty="0"/>
              <a:t> ou de alto nível (dita linguagem fonte) e </a:t>
            </a:r>
            <a:r>
              <a:rPr lang="pt-BR" altLang="pt-BR" sz="2000" b="1" dirty="0" smtClean="0"/>
              <a:t> produzem  </a:t>
            </a:r>
            <a:r>
              <a:rPr lang="pt-BR" altLang="pt-BR" sz="2000" b="1" dirty="0"/>
              <a:t>como saída  as instruções deste programa </a:t>
            </a:r>
            <a:r>
              <a:rPr lang="pt-BR" altLang="pt-BR" sz="2000" b="1" dirty="0" smtClean="0"/>
              <a:t>traduzidas para </a:t>
            </a:r>
            <a:r>
              <a:rPr lang="pt-BR" altLang="pt-BR" sz="2000" b="1" dirty="0"/>
              <a:t>linguagem de máquina;</a:t>
            </a:r>
            <a:endParaRPr lang="en-US" altLang="pt-BR" sz="2000" b="1" dirty="0"/>
          </a:p>
          <a:p>
            <a:pPr algn="just" eaLnBrk="1" hangingPunct="1">
              <a:buFont typeface="Arial" panose="020B0604020202020204" pitchFamily="34" charset="0"/>
              <a:buNone/>
            </a:pPr>
            <a:endParaRPr lang="en-US" altLang="pt-BR" sz="2000" b="1" dirty="0">
              <a:solidFill>
                <a:srgbClr val="FF0000"/>
              </a:solidFill>
            </a:endParaRPr>
          </a:p>
          <a:p>
            <a:pPr algn="just" eaLnBrk="1" hangingPunct="1">
              <a:buFont typeface="Arial" panose="020B0604020202020204" pitchFamily="34" charset="0"/>
              <a:buNone/>
            </a:pPr>
            <a:r>
              <a:rPr lang="en-US" altLang="pt-BR" sz="2000" b="1" dirty="0" err="1">
                <a:solidFill>
                  <a:srgbClr val="FF0000"/>
                </a:solidFill>
              </a:rPr>
              <a:t>Existem</a:t>
            </a:r>
            <a:r>
              <a:rPr lang="en-US" altLang="pt-BR" sz="2000" b="1" dirty="0">
                <a:solidFill>
                  <a:srgbClr val="FF0000"/>
                </a:solidFill>
              </a:rPr>
              <a:t> </a:t>
            </a:r>
            <a:r>
              <a:rPr lang="en-US" altLang="pt-BR" sz="2000" b="1" dirty="0" err="1">
                <a:solidFill>
                  <a:srgbClr val="FF0000"/>
                </a:solidFill>
              </a:rPr>
              <a:t>basicamente</a:t>
            </a:r>
            <a:r>
              <a:rPr lang="en-US" altLang="pt-BR" sz="2000" b="1" dirty="0">
                <a:solidFill>
                  <a:srgbClr val="FF0000"/>
                </a:solidFill>
              </a:rPr>
              <a:t> </a:t>
            </a:r>
            <a:r>
              <a:rPr lang="en-US" altLang="pt-BR" sz="2000" b="1" dirty="0" err="1">
                <a:solidFill>
                  <a:srgbClr val="FF0000"/>
                </a:solidFill>
              </a:rPr>
              <a:t>três</a:t>
            </a:r>
            <a:r>
              <a:rPr lang="en-US" altLang="pt-BR" sz="2000" b="1" dirty="0">
                <a:solidFill>
                  <a:srgbClr val="FF0000"/>
                </a:solidFill>
              </a:rPr>
              <a:t> </a:t>
            </a:r>
            <a:r>
              <a:rPr lang="en-US" altLang="pt-BR" sz="2000" b="1" dirty="0" err="1">
                <a:solidFill>
                  <a:srgbClr val="FF0000"/>
                </a:solidFill>
              </a:rPr>
              <a:t>tipos</a:t>
            </a:r>
            <a:r>
              <a:rPr lang="en-US" altLang="pt-BR" sz="2000" b="1" dirty="0">
                <a:solidFill>
                  <a:srgbClr val="FF0000"/>
                </a:solidFill>
              </a:rPr>
              <a:t> de </a:t>
            </a:r>
            <a:r>
              <a:rPr lang="en-US" altLang="pt-BR" sz="2000" b="1" dirty="0" err="1">
                <a:solidFill>
                  <a:srgbClr val="FF0000"/>
                </a:solidFill>
              </a:rPr>
              <a:t>tradutores</a:t>
            </a:r>
            <a:r>
              <a:rPr lang="en-US" altLang="pt-BR" sz="2000" b="1" dirty="0">
                <a:solidFill>
                  <a:srgbClr val="FF0000"/>
                </a:solidFill>
              </a:rPr>
              <a:t>:</a:t>
            </a:r>
          </a:p>
          <a:p>
            <a:pPr algn="just" eaLnBrk="1" hangingPunct="1">
              <a:buFont typeface="Arial" panose="020B0604020202020204" pitchFamily="34" charset="0"/>
              <a:buNone/>
            </a:pPr>
            <a:endParaRPr lang="en-US" altLang="pt-BR" sz="2000" b="1" dirty="0">
              <a:solidFill>
                <a:srgbClr val="FF0000"/>
              </a:solidFill>
            </a:endParaRPr>
          </a:p>
          <a:p>
            <a:pPr algn="just" eaLnBrk="1" hangingPunct="1"/>
            <a:r>
              <a:rPr lang="en-US" altLang="pt-BR" sz="2000" b="1" dirty="0" err="1"/>
              <a:t>Compilador</a:t>
            </a:r>
            <a:r>
              <a:rPr lang="en-US" altLang="pt-BR" sz="2000" b="1" dirty="0"/>
              <a:t>;</a:t>
            </a:r>
          </a:p>
          <a:p>
            <a:pPr algn="just" eaLnBrk="1" hangingPunct="1"/>
            <a:endParaRPr lang="en-US" altLang="pt-BR" sz="2000" b="1" dirty="0"/>
          </a:p>
          <a:p>
            <a:pPr algn="just" eaLnBrk="1" hangingPunct="1"/>
            <a:r>
              <a:rPr lang="en-US" altLang="pt-BR" sz="2000" b="1" dirty="0" err="1"/>
              <a:t>Interpretador</a:t>
            </a:r>
            <a:r>
              <a:rPr lang="en-US" altLang="pt-BR" sz="2000" b="1" dirty="0"/>
              <a:t>; </a:t>
            </a:r>
          </a:p>
          <a:p>
            <a:pPr algn="just" eaLnBrk="1" hangingPunct="1"/>
            <a:endParaRPr lang="en-US" altLang="pt-BR" sz="2000" b="1" dirty="0"/>
          </a:p>
          <a:p>
            <a:pPr algn="just" eaLnBrk="1" hangingPunct="1"/>
            <a:r>
              <a:rPr lang="en-US" altLang="pt-BR" sz="2000" b="1" dirty="0" err="1"/>
              <a:t>Montadores</a:t>
            </a:r>
            <a:r>
              <a:rPr lang="en-US" altLang="pt-BR" sz="2000" b="1" dirty="0"/>
              <a:t>.</a:t>
            </a:r>
          </a:p>
        </p:txBody>
      </p:sp>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564257552"/>
      </p:ext>
    </p:extLst>
  </p:cSld>
  <p:clrMapOvr>
    <a:masterClrMapping/>
  </p:clrMapOvr>
  <p:transition>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a:t>Tradutores</a:t>
            </a:r>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35</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Retângulo 2"/>
          <p:cNvSpPr/>
          <p:nvPr/>
        </p:nvSpPr>
        <p:spPr>
          <a:xfrm>
            <a:off x="286603" y="1425575"/>
            <a:ext cx="8570794" cy="4093428"/>
          </a:xfrm>
          <a:prstGeom prst="rect">
            <a:avLst/>
          </a:prstGeom>
        </p:spPr>
        <p:txBody>
          <a:bodyPr wrap="square">
            <a:spAutoFit/>
          </a:bodyPr>
          <a:lstStyle/>
          <a:p>
            <a:pPr algn="just" eaLnBrk="1" hangingPunct="1">
              <a:buFont typeface="Arial" panose="020B0604020202020204" pitchFamily="34" charset="0"/>
              <a:buNone/>
            </a:pPr>
            <a:r>
              <a:rPr lang="en-US" altLang="pt-BR" sz="2000" b="1" dirty="0" err="1">
                <a:solidFill>
                  <a:srgbClr val="FF0000"/>
                </a:solidFill>
                <a:latin typeface="+mn-lt"/>
                <a:ea typeface="Arial Bold"/>
                <a:cs typeface="Arial Bold"/>
                <a:sym typeface="Arial Bold"/>
              </a:rPr>
              <a:t>Tipos</a:t>
            </a:r>
            <a:r>
              <a:rPr lang="en-US" altLang="pt-BR" sz="2000" b="1" dirty="0">
                <a:solidFill>
                  <a:srgbClr val="FF0000"/>
                </a:solidFill>
                <a:latin typeface="+mn-lt"/>
                <a:ea typeface="Arial Bold"/>
                <a:cs typeface="Arial Bold"/>
                <a:sym typeface="Arial Bold"/>
              </a:rPr>
              <a:t> de </a:t>
            </a:r>
            <a:r>
              <a:rPr lang="en-US" altLang="pt-BR" sz="2000" b="1" dirty="0" err="1">
                <a:solidFill>
                  <a:srgbClr val="FF0000"/>
                </a:solidFill>
                <a:latin typeface="+mn-lt"/>
                <a:ea typeface="Arial Bold"/>
                <a:cs typeface="Arial Bold"/>
                <a:sym typeface="Arial Bold"/>
              </a:rPr>
              <a:t>Tradutores</a:t>
            </a:r>
            <a:endParaRPr lang="en-US" altLang="pt-BR" sz="2000" b="1" dirty="0">
              <a:solidFill>
                <a:srgbClr val="FF0000"/>
              </a:solidFill>
              <a:latin typeface="+mn-lt"/>
              <a:ea typeface="ヒラギノ角ゴ ProN W6"/>
              <a:cs typeface="ヒラギノ角ゴ ProN W6"/>
              <a:sym typeface="Arial Bold"/>
            </a:endParaRPr>
          </a:p>
          <a:p>
            <a:pPr marL="782638" lvl="1" algn="just" eaLnBrk="1" hangingPunct="1"/>
            <a:endParaRPr lang="en-US" altLang="pt-BR" sz="2000" dirty="0">
              <a:latin typeface="+mn-lt"/>
              <a:ea typeface="ヒラギノ角ゴ ProN W6"/>
              <a:cs typeface="ヒラギノ角ゴ ProN W6"/>
              <a:sym typeface="Arial Bold"/>
            </a:endParaRPr>
          </a:p>
          <a:p>
            <a:pPr marL="782638" lvl="1" algn="just" eaLnBrk="1" hangingPunct="1">
              <a:buFont typeface="Arial" panose="020B0604020202020204" pitchFamily="34" charset="0"/>
              <a:buNone/>
            </a:pPr>
            <a:r>
              <a:rPr lang="en-US" altLang="pt-BR" sz="2000" dirty="0">
                <a:latin typeface="+mn-lt"/>
                <a:ea typeface="Arial Bold"/>
                <a:cs typeface="Arial Bold"/>
                <a:sym typeface="Arial Bold"/>
              </a:rPr>
              <a:t>1</a:t>
            </a:r>
            <a:r>
              <a:rPr lang="pt-BR" altLang="pt-BR" sz="2000" dirty="0">
                <a:latin typeface="+mn-lt"/>
                <a:ea typeface="Arial Bold"/>
                <a:cs typeface="Arial Bold"/>
                <a:sym typeface="Arial Bold"/>
              </a:rPr>
              <a:t>) </a:t>
            </a:r>
            <a:r>
              <a:rPr lang="pt-BR" altLang="pt-BR" sz="2000" b="1" dirty="0">
                <a:latin typeface="+mn-lt"/>
                <a:ea typeface="Arial Bold"/>
                <a:cs typeface="Arial Bold"/>
                <a:sym typeface="Arial Bold"/>
              </a:rPr>
              <a:t>COMPILADOR</a:t>
            </a:r>
            <a:r>
              <a:rPr lang="pt-BR" altLang="pt-BR" sz="2000" dirty="0">
                <a:latin typeface="+mn-lt"/>
                <a:ea typeface="Arial Bold"/>
                <a:cs typeface="Arial Bold"/>
                <a:sym typeface="Arial Bold"/>
              </a:rPr>
              <a:t>: </a:t>
            </a:r>
            <a:r>
              <a:rPr lang="pt-BR" altLang="pt-BR" sz="2000" dirty="0">
                <a:latin typeface="+mn-lt"/>
              </a:rPr>
              <a:t>traduz de uma vez só todo o programa escrito em linguagem de alto nível (código-fonte) para um programa equivalente escrito em linguagem de máquina (código-objeto);</a:t>
            </a:r>
          </a:p>
          <a:p>
            <a:pPr marL="782638" lvl="1" algn="just" eaLnBrk="1" hangingPunct="1">
              <a:buFont typeface="Arial" panose="020B0604020202020204" pitchFamily="34" charset="0"/>
              <a:buNone/>
            </a:pPr>
            <a:endParaRPr lang="pt-BR" altLang="pt-BR" sz="2000" dirty="0">
              <a:latin typeface="+mn-lt"/>
              <a:ea typeface="ヒラギノ角ゴ ProN W6"/>
              <a:cs typeface="ヒラギノ角ゴ ProN W6"/>
              <a:sym typeface="Arial Bold"/>
            </a:endParaRPr>
          </a:p>
          <a:p>
            <a:pPr marL="782638" lvl="1" algn="just" eaLnBrk="1" hangingPunct="1">
              <a:buFont typeface="Arial" panose="020B0604020202020204" pitchFamily="34" charset="0"/>
              <a:buNone/>
            </a:pPr>
            <a:r>
              <a:rPr lang="pt-BR" altLang="pt-BR" sz="2000" dirty="0">
                <a:latin typeface="+mn-lt"/>
                <a:ea typeface="Arial Bold"/>
                <a:cs typeface="Arial Bold"/>
                <a:sym typeface="Arial Bold"/>
              </a:rPr>
              <a:t>2) </a:t>
            </a:r>
            <a:r>
              <a:rPr lang="pt-BR" altLang="pt-BR" sz="2000" b="1" dirty="0">
                <a:latin typeface="+mn-lt"/>
                <a:ea typeface="Arial Bold"/>
                <a:cs typeface="Arial Bold"/>
                <a:sym typeface="Arial Bold"/>
              </a:rPr>
              <a:t>INTERPRETADOR</a:t>
            </a:r>
            <a:r>
              <a:rPr lang="pt-BR" altLang="pt-BR" sz="2000" dirty="0">
                <a:latin typeface="+mn-lt"/>
                <a:ea typeface="Arial Bold"/>
                <a:cs typeface="Arial Bold"/>
                <a:sym typeface="Arial Bold"/>
              </a:rPr>
              <a:t>:</a:t>
            </a:r>
            <a:r>
              <a:rPr lang="pt-BR" altLang="pt-BR" sz="2000" dirty="0">
                <a:latin typeface="+mn-lt"/>
              </a:rPr>
              <a:t> traduz (sem gerar código-objeto) e em seguida executa, uma-a-uma, as instruções de um programa em linguagem de alto nível (código-fonte);</a:t>
            </a:r>
          </a:p>
          <a:p>
            <a:pPr marL="782638" lvl="1" algn="just" eaLnBrk="1" hangingPunct="1">
              <a:buFont typeface="Arial" panose="020B0604020202020204" pitchFamily="34" charset="0"/>
              <a:buNone/>
            </a:pPr>
            <a:endParaRPr lang="pt-BR" altLang="pt-BR" sz="2000" dirty="0">
              <a:latin typeface="+mn-lt"/>
              <a:ea typeface="ヒラギノ角ゴ ProN W6"/>
              <a:cs typeface="ヒラギノ角ゴ ProN W6"/>
              <a:sym typeface="Arial Bold"/>
            </a:endParaRPr>
          </a:p>
          <a:p>
            <a:pPr marL="782638" lvl="1" algn="just" eaLnBrk="1" hangingPunct="1">
              <a:buFont typeface="Arial" panose="020B0604020202020204" pitchFamily="34" charset="0"/>
              <a:buNone/>
            </a:pPr>
            <a:r>
              <a:rPr lang="pt-BR" altLang="pt-BR" sz="2000" dirty="0">
                <a:latin typeface="+mn-lt"/>
                <a:ea typeface="Arial Bold"/>
                <a:cs typeface="Arial Bold"/>
                <a:sym typeface="Arial Bold"/>
              </a:rPr>
              <a:t>3) </a:t>
            </a:r>
            <a:r>
              <a:rPr lang="pt-BR" altLang="pt-BR" sz="2000" b="1" dirty="0">
                <a:latin typeface="+mn-lt"/>
                <a:ea typeface="Arial Bold"/>
                <a:cs typeface="Arial Bold"/>
                <a:sym typeface="Arial Bold"/>
              </a:rPr>
              <a:t>MONTADOR</a:t>
            </a:r>
            <a:r>
              <a:rPr lang="pt-BR" altLang="pt-BR" sz="2000" dirty="0">
                <a:latin typeface="+mn-lt"/>
                <a:ea typeface="Arial Bold"/>
                <a:cs typeface="Arial Bold"/>
                <a:sym typeface="Arial Bold"/>
              </a:rPr>
              <a:t> (ou Assembler):</a:t>
            </a:r>
            <a:r>
              <a:rPr lang="pt-BR" altLang="pt-BR" sz="2000" dirty="0">
                <a:latin typeface="+mn-lt"/>
              </a:rPr>
              <a:t> faz a tradução direta das instruções Assembly para um programa equivalente escrito em linguagem de máquina.</a:t>
            </a:r>
          </a:p>
        </p:txBody>
      </p:sp>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075737734"/>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smtClean="0"/>
              <a:t>Tradutores - Compilador</a:t>
            </a:r>
            <a:endParaRPr lang="pt-BR" altLang="pt-BR" sz="2400" b="1"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36</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5226511" y="1335374"/>
            <a:ext cx="3695238" cy="4580952"/>
          </a:xfrm>
          <a:prstGeom prst="rect">
            <a:avLst/>
          </a:prstGeom>
        </p:spPr>
      </p:pic>
      <p:sp>
        <p:nvSpPr>
          <p:cNvPr id="4" name="Rectangle 2"/>
          <p:cNvSpPr>
            <a:spLocks noChangeArrowheads="1"/>
          </p:cNvSpPr>
          <p:nvPr/>
        </p:nvSpPr>
        <p:spPr bwMode="auto">
          <a:xfrm>
            <a:off x="250825" y="2232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Rectangle 1"/>
          <p:cNvSpPr>
            <a:spLocks noChangeArrowheads="1"/>
          </p:cNvSpPr>
          <p:nvPr/>
        </p:nvSpPr>
        <p:spPr bwMode="auto">
          <a:xfrm>
            <a:off x="2278063" y="2762900"/>
            <a:ext cx="12811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 name="Rectangle 3"/>
          <p:cNvSpPr>
            <a:spLocks noChangeArrowheads="1"/>
          </p:cNvSpPr>
          <p:nvPr/>
        </p:nvSpPr>
        <p:spPr bwMode="auto">
          <a:xfrm>
            <a:off x="250825" y="1457325"/>
            <a:ext cx="4642339"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1600" b="1" i="0" u="sng"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rPr>
              <a:t>Formas de Implementação de Compiladores</a:t>
            </a:r>
            <a:endParaRPr kumimoji="0" lang="pt-BR" altLang="pt-BR"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1600" b="1" i="0" u="none" strike="noStrike" cap="none" normalizeH="0" baseline="0" dirty="0" smtClean="0">
                <a:ln>
                  <a:noFill/>
                </a:ln>
                <a:solidFill>
                  <a:srgbClr val="0000FF"/>
                </a:solidFill>
                <a:effectLst/>
                <a:latin typeface="Arial" panose="020B0604020202020204" pitchFamily="34" charset="0"/>
                <a:ea typeface="Times New Roman" panose="02020603050405020304" pitchFamily="18" charset="0"/>
              </a:rPr>
              <a:t>Passo</a:t>
            </a:r>
            <a:r>
              <a:rPr kumimoji="0" lang="pt-BR" altLang="pt-BR" sz="16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 Passagem completa do programa compilador sobre o programa fonte que está sendo compilado.</a:t>
            </a:r>
            <a:endParaRPr kumimoji="0" lang="pt-BR" altLang="pt-BR"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pt-BR" sz="1600" b="1" i="0" u="sng" strike="noStrike" cap="none" normalizeH="0" baseline="0" dirty="0" smtClean="0">
                <a:ln>
                  <a:noFill/>
                </a:ln>
                <a:solidFill>
                  <a:srgbClr val="0000FF"/>
                </a:solidFill>
                <a:effectLst/>
                <a:latin typeface="Arial" panose="020B0604020202020204" pitchFamily="34" charset="0"/>
                <a:ea typeface="Times New Roman" panose="02020603050405020304" pitchFamily="18" charset="0"/>
              </a:rPr>
              <a:t>Formas de Implementação</a:t>
            </a:r>
            <a:endParaRPr kumimoji="0" lang="pt-BR" altLang="pt-BR"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pt-BR" altLang="pt-BR" sz="1600" b="1" i="0" u="none"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rPr>
              <a:t> Compiladores de 1 e de vários passos</a:t>
            </a:r>
            <a:endParaRPr kumimoji="0" lang="pt-BR" altLang="pt-BR"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pt-BR" altLang="pt-BR" sz="16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Quantidade de vezes que o P.F. é analisado até que o código objeto seja gerado</a:t>
            </a:r>
            <a:endParaRPr kumimoji="0" lang="pt-BR" altLang="pt-BR"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
        <p:nvSpPr>
          <p:cNvPr id="8" name="Espaço Reservado para Rodapé 7"/>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5707945"/>
      </p:ext>
    </p:extLst>
  </p:cSld>
  <p:clrMapOvr>
    <a:masterClrMapping/>
  </p:clrMapOvr>
  <p:transition>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smtClean="0"/>
              <a:t>Tradutores - Compilador</a:t>
            </a:r>
            <a:endParaRPr lang="pt-BR" altLang="pt-BR" sz="2400" b="1"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37</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5226511" y="1335374"/>
            <a:ext cx="3695238" cy="4580952"/>
          </a:xfrm>
          <a:prstGeom prst="rect">
            <a:avLst/>
          </a:prstGeom>
        </p:spPr>
      </p:pic>
      <p:sp>
        <p:nvSpPr>
          <p:cNvPr id="4" name="Rectangle 2"/>
          <p:cNvSpPr>
            <a:spLocks noChangeArrowheads="1"/>
          </p:cNvSpPr>
          <p:nvPr/>
        </p:nvSpPr>
        <p:spPr bwMode="auto">
          <a:xfrm>
            <a:off x="250825" y="2232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Rectangle 1"/>
          <p:cNvSpPr>
            <a:spLocks noChangeArrowheads="1"/>
          </p:cNvSpPr>
          <p:nvPr/>
        </p:nvSpPr>
        <p:spPr bwMode="auto">
          <a:xfrm>
            <a:off x="2278063" y="2762900"/>
            <a:ext cx="12811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 name="Rectangle 3"/>
          <p:cNvSpPr>
            <a:spLocks noChangeArrowheads="1"/>
          </p:cNvSpPr>
          <p:nvPr/>
        </p:nvSpPr>
        <p:spPr bwMode="auto">
          <a:xfrm>
            <a:off x="250825" y="1335374"/>
            <a:ext cx="464233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pPr>
            <a:r>
              <a:rPr lang="pt-BR" sz="1600" b="1" dirty="0">
                <a:solidFill>
                  <a:srgbClr val="FF0000"/>
                </a:solidFill>
              </a:rPr>
              <a:t>Analisador Léxico (scanner)</a:t>
            </a:r>
            <a:endParaRPr lang="pt-BR" sz="1600" dirty="0">
              <a:solidFill>
                <a:srgbClr val="FF0000"/>
              </a:solidFill>
            </a:endParaRPr>
          </a:p>
          <a:p>
            <a:pPr lvl="0" algn="just">
              <a:lnSpc>
                <a:spcPct val="150000"/>
              </a:lnSpc>
            </a:pPr>
            <a:r>
              <a:rPr lang="pt-BR" sz="1600" dirty="0"/>
              <a:t>Interface entre o programa fonte e o compilador</a:t>
            </a:r>
          </a:p>
          <a:p>
            <a:pPr lvl="0" algn="just">
              <a:lnSpc>
                <a:spcPct val="150000"/>
              </a:lnSpc>
            </a:pPr>
            <a:r>
              <a:rPr lang="pt-BR" sz="1600" dirty="0"/>
              <a:t>Lê o programa fonte </a:t>
            </a:r>
            <a:r>
              <a:rPr lang="pt-BR" sz="1600" dirty="0" err="1"/>
              <a:t>caracter</a:t>
            </a:r>
            <a:r>
              <a:rPr lang="pt-BR" sz="1600" dirty="0"/>
              <a:t> a </a:t>
            </a:r>
            <a:r>
              <a:rPr lang="pt-BR" sz="1600" dirty="0" err="1"/>
              <a:t>caracter</a:t>
            </a:r>
            <a:r>
              <a:rPr lang="pt-BR" sz="1600" dirty="0"/>
              <a:t> agrupando caracteres lido em grupos de símbolos (</a:t>
            </a:r>
            <a:r>
              <a:rPr lang="pt-BR" sz="1600" dirty="0" err="1"/>
              <a:t>Tokens</a:t>
            </a:r>
            <a:r>
              <a:rPr lang="pt-BR" sz="1600"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pic>
        <p:nvPicPr>
          <p:cNvPr id="3" name="Imagem 2"/>
          <p:cNvPicPr>
            <a:picLocks noChangeAspect="1"/>
          </p:cNvPicPr>
          <p:nvPr/>
        </p:nvPicPr>
        <p:blipFill>
          <a:blip r:embed="rId5"/>
          <a:stretch>
            <a:fillRect/>
          </a:stretch>
        </p:blipFill>
        <p:spPr>
          <a:xfrm>
            <a:off x="361951" y="3870895"/>
            <a:ext cx="4753435" cy="2272658"/>
          </a:xfrm>
          <a:prstGeom prst="rect">
            <a:avLst/>
          </a:prstGeom>
        </p:spPr>
      </p:pic>
      <p:sp>
        <p:nvSpPr>
          <p:cNvPr id="8" name="Espaço Reservado para Rodapé 7"/>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475647056"/>
      </p:ext>
    </p:extLst>
  </p:cSld>
  <p:clrMapOvr>
    <a:masterClrMapping/>
  </p:clrMapOvr>
  <p:transition>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smtClean="0"/>
              <a:t>Tradutores - Compilador</a:t>
            </a:r>
            <a:endParaRPr lang="pt-BR" altLang="pt-BR" sz="2400" b="1"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38</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5226511" y="1335374"/>
            <a:ext cx="3695238" cy="4580952"/>
          </a:xfrm>
          <a:prstGeom prst="rect">
            <a:avLst/>
          </a:prstGeom>
        </p:spPr>
      </p:pic>
      <p:sp>
        <p:nvSpPr>
          <p:cNvPr id="4" name="Rectangle 2"/>
          <p:cNvSpPr>
            <a:spLocks noChangeArrowheads="1"/>
          </p:cNvSpPr>
          <p:nvPr/>
        </p:nvSpPr>
        <p:spPr bwMode="auto">
          <a:xfrm>
            <a:off x="250825" y="2232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Rectangle 1"/>
          <p:cNvSpPr>
            <a:spLocks noChangeArrowheads="1"/>
          </p:cNvSpPr>
          <p:nvPr/>
        </p:nvSpPr>
        <p:spPr bwMode="auto">
          <a:xfrm>
            <a:off x="2278063" y="2762900"/>
            <a:ext cx="12811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 name="Rectangle 3"/>
          <p:cNvSpPr>
            <a:spLocks noChangeArrowheads="1"/>
          </p:cNvSpPr>
          <p:nvPr/>
        </p:nvSpPr>
        <p:spPr bwMode="auto">
          <a:xfrm>
            <a:off x="250825" y="1199421"/>
            <a:ext cx="4642339"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pt-BR" sz="1600" b="1" dirty="0">
                <a:solidFill>
                  <a:srgbClr val="FF0000"/>
                </a:solidFill>
              </a:rPr>
              <a:t>Analisador Sintático (</a:t>
            </a:r>
            <a:r>
              <a:rPr lang="pt-BR" sz="1600" b="1" dirty="0" err="1">
                <a:solidFill>
                  <a:srgbClr val="FF0000"/>
                </a:solidFill>
              </a:rPr>
              <a:t>parser</a:t>
            </a:r>
            <a:r>
              <a:rPr lang="pt-BR" sz="1600" b="1" dirty="0">
                <a:solidFill>
                  <a:srgbClr val="FF0000"/>
                </a:solidFill>
              </a:rPr>
              <a:t>)</a:t>
            </a:r>
            <a:endParaRPr lang="pt-BR" sz="1600" dirty="0">
              <a:solidFill>
                <a:srgbClr val="FF0000"/>
              </a:solidFill>
            </a:endParaRPr>
          </a:p>
          <a:p>
            <a:r>
              <a:rPr lang="pt-BR" sz="1600" b="1" dirty="0"/>
              <a:t> </a:t>
            </a:r>
            <a:endParaRPr lang="pt-BR" sz="1600" dirty="0"/>
          </a:p>
          <a:p>
            <a:pPr lvl="0" algn="just">
              <a:lnSpc>
                <a:spcPct val="150000"/>
              </a:lnSpc>
            </a:pPr>
            <a:r>
              <a:rPr lang="pt-BR" sz="1600" dirty="0"/>
              <a:t> </a:t>
            </a:r>
            <a:r>
              <a:rPr lang="pt-BR" sz="1600" b="1" dirty="0"/>
              <a:t>Funções básicas</a:t>
            </a:r>
          </a:p>
          <a:p>
            <a:pPr lvl="0" algn="just">
              <a:lnSpc>
                <a:spcPct val="150000"/>
              </a:lnSpc>
            </a:pPr>
            <a:r>
              <a:rPr lang="pt-BR" sz="1600" dirty="0"/>
              <a:t>Agrupar TOKENS em estruturas sintáticas (expressões, comandos, declarações, etc. ...)</a:t>
            </a:r>
          </a:p>
          <a:p>
            <a:pPr lvl="0" algn="just">
              <a:lnSpc>
                <a:spcPct val="150000"/>
              </a:lnSpc>
            </a:pPr>
            <a:r>
              <a:rPr lang="pt-BR" sz="1600" dirty="0"/>
              <a:t>Três símbolos A+B são agrupados em uma estrutura sintática chamada </a:t>
            </a:r>
            <a:r>
              <a:rPr lang="pt-BR" sz="1600" b="1" dirty="0"/>
              <a:t>Expressão</a:t>
            </a:r>
            <a:endParaRPr lang="pt-BR" sz="1600" dirty="0"/>
          </a:p>
          <a:p>
            <a:pPr lvl="0" algn="just">
              <a:lnSpc>
                <a:spcPct val="150000"/>
              </a:lnSpc>
            </a:pPr>
            <a:r>
              <a:rPr lang="pt-BR" sz="1600" dirty="0"/>
              <a:t>Verificar se a sintaxe da linguagem na qual o programa foi escrito está sendo respeitada </a:t>
            </a:r>
          </a:p>
          <a:p>
            <a:pPr lvl="0" algn="just">
              <a:lnSpc>
                <a:spcPct val="150000"/>
              </a:lnSpc>
            </a:pPr>
            <a:r>
              <a:rPr lang="pt-BR" sz="1600" dirty="0"/>
              <a:t>  Detectar/Diagnosticar erros sintáticos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pic>
        <p:nvPicPr>
          <p:cNvPr id="7" name="Imagem 6"/>
          <p:cNvPicPr>
            <a:picLocks noChangeAspect="1"/>
          </p:cNvPicPr>
          <p:nvPr/>
        </p:nvPicPr>
        <p:blipFill>
          <a:blip r:embed="rId5"/>
          <a:stretch>
            <a:fillRect/>
          </a:stretch>
        </p:blipFill>
        <p:spPr>
          <a:xfrm>
            <a:off x="1359538" y="4896849"/>
            <a:ext cx="1764662" cy="1470552"/>
          </a:xfrm>
          <a:prstGeom prst="rect">
            <a:avLst/>
          </a:prstGeom>
        </p:spPr>
      </p:pic>
      <p:sp>
        <p:nvSpPr>
          <p:cNvPr id="9" name="Espaço Reservado para Rodapé 8"/>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039562488"/>
      </p:ext>
    </p:extLst>
  </p:cSld>
  <p:clrMapOvr>
    <a:masterClrMapping/>
  </p:clrMapOvr>
  <p:transitio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smtClean="0"/>
              <a:t>Tradutores - Compilador</a:t>
            </a:r>
            <a:endParaRPr lang="pt-BR" altLang="pt-BR" sz="2400" b="1"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39</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5226511" y="1335374"/>
            <a:ext cx="3695238" cy="4580952"/>
          </a:xfrm>
          <a:prstGeom prst="rect">
            <a:avLst/>
          </a:prstGeom>
        </p:spPr>
      </p:pic>
      <p:sp>
        <p:nvSpPr>
          <p:cNvPr id="4" name="Rectangle 2"/>
          <p:cNvSpPr>
            <a:spLocks noChangeArrowheads="1"/>
          </p:cNvSpPr>
          <p:nvPr/>
        </p:nvSpPr>
        <p:spPr bwMode="auto">
          <a:xfrm>
            <a:off x="250825" y="2232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Rectangle 1"/>
          <p:cNvSpPr>
            <a:spLocks noChangeArrowheads="1"/>
          </p:cNvSpPr>
          <p:nvPr/>
        </p:nvSpPr>
        <p:spPr bwMode="auto">
          <a:xfrm>
            <a:off x="2278063" y="2762900"/>
            <a:ext cx="12811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 name="Rectangle 3"/>
          <p:cNvSpPr>
            <a:spLocks noChangeArrowheads="1"/>
          </p:cNvSpPr>
          <p:nvPr/>
        </p:nvSpPr>
        <p:spPr bwMode="auto">
          <a:xfrm>
            <a:off x="250825" y="1322534"/>
            <a:ext cx="4642339"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pt-BR" sz="1600" b="1" dirty="0">
                <a:solidFill>
                  <a:srgbClr val="FF0000"/>
                </a:solidFill>
              </a:rPr>
              <a:t>Analisador Semântico</a:t>
            </a:r>
            <a:endParaRPr lang="pt-BR" sz="1600" dirty="0">
              <a:solidFill>
                <a:srgbClr val="FF0000"/>
              </a:solidFill>
            </a:endParaRPr>
          </a:p>
          <a:p>
            <a:r>
              <a:rPr lang="pt-BR" sz="1600" b="1" dirty="0"/>
              <a:t> </a:t>
            </a:r>
            <a:endParaRPr lang="pt-BR" sz="1600" dirty="0"/>
          </a:p>
          <a:p>
            <a:pPr algn="just"/>
            <a:r>
              <a:rPr lang="pt-BR" sz="1600" dirty="0"/>
              <a:t>SEMÂNTICA </a:t>
            </a:r>
            <a:r>
              <a:rPr lang="pt-BR" sz="1600" dirty="0">
                <a:sym typeface="Symbol" panose="05050102010706020507" pitchFamily="18" charset="2"/>
              </a:rPr>
              <a:t></a:t>
            </a:r>
            <a:r>
              <a:rPr lang="pt-BR" sz="1600" dirty="0"/>
              <a:t> COERÊNCIA </a:t>
            </a:r>
            <a:r>
              <a:rPr lang="pt-BR" sz="1600" dirty="0">
                <a:sym typeface="Symbol" panose="05050102010706020507" pitchFamily="18" charset="2"/>
              </a:rPr>
              <a:t></a:t>
            </a:r>
            <a:r>
              <a:rPr lang="pt-BR" sz="1600" dirty="0"/>
              <a:t> SIGNIFICADO  </a:t>
            </a:r>
            <a:r>
              <a:rPr lang="pt-BR" sz="1600" dirty="0">
                <a:sym typeface="Symbol" panose="05050102010706020507" pitchFamily="18" charset="2"/>
              </a:rPr>
              <a:t></a:t>
            </a:r>
            <a:r>
              <a:rPr lang="pt-BR" sz="1600" dirty="0"/>
              <a:t> SENTIDO LÓGICO</a:t>
            </a:r>
          </a:p>
          <a:p>
            <a:pPr algn="just"/>
            <a:r>
              <a:rPr lang="pt-BR" sz="1600" b="1" dirty="0"/>
              <a:t> </a:t>
            </a:r>
            <a:endParaRPr lang="pt-BR" sz="1600" dirty="0"/>
          </a:p>
          <a:p>
            <a:pPr lvl="0" algn="just"/>
            <a:r>
              <a:rPr lang="pt-BR" sz="1600" dirty="0"/>
              <a:t> Funções básicas:</a:t>
            </a:r>
          </a:p>
          <a:p>
            <a:pPr lvl="0" algn="just"/>
            <a:r>
              <a:rPr lang="pt-BR" sz="1600" dirty="0"/>
              <a:t>Verificar se as construções utilizadas no P.F. estão semanticamente corretas</a:t>
            </a:r>
          </a:p>
          <a:p>
            <a:pPr lvl="0" algn="just"/>
            <a:r>
              <a:rPr lang="pt-BR" sz="1600" dirty="0"/>
              <a:t> Embora corretos sintaticamente, mas detectar e diagnosticar erros semânticos, A+B Funciona em muitas linguagens</a:t>
            </a:r>
          </a:p>
          <a:p>
            <a:pPr lvl="0" algn="just"/>
            <a:r>
              <a:rPr lang="pt-BR" sz="1600" dirty="0"/>
              <a:t> Extrair informações do programa fonte que permitam a geração de código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
        <p:nvSpPr>
          <p:cNvPr id="8" name="Espaço Reservado para Rodapé 7"/>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2781176242"/>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ctrTitle"/>
          </p:nvPr>
        </p:nvSpPr>
        <p:spPr>
          <a:xfrm>
            <a:off x="3009900" y="1773237"/>
            <a:ext cx="6019800" cy="2209800"/>
          </a:xfrm>
          <a:prstGeom prst="rect">
            <a:avLst/>
          </a:prstGeom>
          <a:noFill/>
          <a:ln>
            <a:noFill/>
          </a:ln>
        </p:spPr>
        <p:txBody>
          <a:bodyPr spcFirstLastPara="1" wrap="square" lIns="91425" tIns="45700" rIns="91425" bIns="45700" anchor="ctr" anchorCtr="0">
            <a:noAutofit/>
          </a:bodyPr>
          <a:lstStyle/>
          <a:p>
            <a:r>
              <a:rPr lang="pt-BR" sz="3200" b="1" dirty="0"/>
              <a:t>Linguagem de computador</a:t>
            </a:r>
            <a:endParaRPr lang="pt-BR" sz="3200" dirty="0"/>
          </a:p>
        </p:txBody>
      </p:sp>
      <p:sp>
        <p:nvSpPr>
          <p:cNvPr id="155" name="Google Shape;155;p1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a:t>
            </a:fld>
            <a:endParaRPr/>
          </a:p>
        </p:txBody>
      </p:sp>
      <p:pic>
        <p:nvPicPr>
          <p:cNvPr id="156" name="Google Shape;156;p18"/>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smtClean="0"/>
              <a:t>Tradutores - Compilador</a:t>
            </a:r>
            <a:endParaRPr lang="pt-BR" altLang="pt-BR" sz="2400" b="1"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40</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5226511" y="1335374"/>
            <a:ext cx="3695238" cy="4580952"/>
          </a:xfrm>
          <a:prstGeom prst="rect">
            <a:avLst/>
          </a:prstGeom>
        </p:spPr>
      </p:pic>
      <p:sp>
        <p:nvSpPr>
          <p:cNvPr id="4" name="Rectangle 2"/>
          <p:cNvSpPr>
            <a:spLocks noChangeArrowheads="1"/>
          </p:cNvSpPr>
          <p:nvPr/>
        </p:nvSpPr>
        <p:spPr bwMode="auto">
          <a:xfrm>
            <a:off x="250825" y="2232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Rectangle 1"/>
          <p:cNvSpPr>
            <a:spLocks noChangeArrowheads="1"/>
          </p:cNvSpPr>
          <p:nvPr/>
        </p:nvSpPr>
        <p:spPr bwMode="auto">
          <a:xfrm>
            <a:off x="2278063" y="2762900"/>
            <a:ext cx="12811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 name="Rectangle 3"/>
          <p:cNvSpPr>
            <a:spLocks noChangeArrowheads="1"/>
          </p:cNvSpPr>
          <p:nvPr/>
        </p:nvSpPr>
        <p:spPr bwMode="auto">
          <a:xfrm>
            <a:off x="250825" y="1199425"/>
            <a:ext cx="4642339"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pt-BR" sz="1600" b="1" dirty="0">
                <a:solidFill>
                  <a:srgbClr val="FF0000"/>
                </a:solidFill>
              </a:rPr>
              <a:t>Gerador de Código Intermediário</a:t>
            </a:r>
          </a:p>
          <a:p>
            <a:r>
              <a:rPr lang="pt-BR" sz="1600" dirty="0"/>
              <a:t> </a:t>
            </a:r>
          </a:p>
          <a:p>
            <a:pPr lvl="0" algn="just">
              <a:lnSpc>
                <a:spcPct val="150000"/>
              </a:lnSpc>
            </a:pPr>
            <a:r>
              <a:rPr lang="pt-BR" sz="1600" b="1" dirty="0"/>
              <a:t> Função</a:t>
            </a:r>
          </a:p>
          <a:p>
            <a:pPr lvl="0" algn="just">
              <a:lnSpc>
                <a:spcPct val="150000"/>
              </a:lnSpc>
            </a:pPr>
            <a:r>
              <a:rPr lang="pt-BR" sz="1600" dirty="0"/>
              <a:t> Usa a estruturas produzidas pelo analisador sintático e verificadas pelo analisador semântico para criar uma </a:t>
            </a:r>
            <a:r>
              <a:rPr lang="pt-BR" sz="1600" dirty="0" smtClean="0"/>
              <a:t>sequência </a:t>
            </a:r>
            <a:r>
              <a:rPr lang="pt-BR" sz="1600" dirty="0"/>
              <a:t>instruções simples ditas </a:t>
            </a:r>
            <a:r>
              <a:rPr lang="pt-BR" sz="1600" b="1" dirty="0"/>
              <a:t>Código intermediário.    </a:t>
            </a:r>
            <a:endParaRPr lang="pt-BR" sz="1600" dirty="0"/>
          </a:p>
          <a:p>
            <a:pPr lvl="0" algn="just">
              <a:lnSpc>
                <a:spcPct val="150000"/>
              </a:lnSpc>
            </a:pPr>
            <a:r>
              <a:rPr lang="pt-BR" sz="1600" dirty="0"/>
              <a:t> Consiste na geração de um conjunto de instruções (equivalentes ao programa fonte de entrada) para uma máquina hipotética (virtual)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
        <p:nvSpPr>
          <p:cNvPr id="7" name="Espaço Reservado para Rodapé 6"/>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2180614673"/>
      </p:ext>
    </p:extLst>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smtClean="0"/>
              <a:t>Tradutores - Compilador</a:t>
            </a:r>
            <a:endParaRPr lang="pt-BR" altLang="pt-BR" sz="2400" b="1"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41</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5226511" y="1335374"/>
            <a:ext cx="3695238" cy="4580952"/>
          </a:xfrm>
          <a:prstGeom prst="rect">
            <a:avLst/>
          </a:prstGeom>
        </p:spPr>
      </p:pic>
      <p:sp>
        <p:nvSpPr>
          <p:cNvPr id="4" name="Rectangle 2"/>
          <p:cNvSpPr>
            <a:spLocks noChangeArrowheads="1"/>
          </p:cNvSpPr>
          <p:nvPr/>
        </p:nvSpPr>
        <p:spPr bwMode="auto">
          <a:xfrm>
            <a:off x="250825" y="2232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Rectangle 1"/>
          <p:cNvSpPr>
            <a:spLocks noChangeArrowheads="1"/>
          </p:cNvSpPr>
          <p:nvPr/>
        </p:nvSpPr>
        <p:spPr bwMode="auto">
          <a:xfrm>
            <a:off x="2278063" y="2762900"/>
            <a:ext cx="12811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 name="Rectangle 3"/>
          <p:cNvSpPr>
            <a:spLocks noChangeArrowheads="1"/>
          </p:cNvSpPr>
          <p:nvPr/>
        </p:nvSpPr>
        <p:spPr bwMode="auto">
          <a:xfrm>
            <a:off x="250825" y="1281049"/>
            <a:ext cx="4642339"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lang="pt-BR" sz="1600" b="1" dirty="0" err="1">
                <a:solidFill>
                  <a:srgbClr val="FF0000"/>
                </a:solidFill>
              </a:rPr>
              <a:t>Otimizador</a:t>
            </a:r>
            <a:r>
              <a:rPr lang="pt-BR" sz="1600" b="1" dirty="0">
                <a:solidFill>
                  <a:srgbClr val="FF0000"/>
                </a:solidFill>
              </a:rPr>
              <a:t> de código</a:t>
            </a:r>
            <a:endParaRPr lang="pt-BR" sz="1600" dirty="0">
              <a:solidFill>
                <a:srgbClr val="FF0000"/>
              </a:solidFill>
            </a:endParaRPr>
          </a:p>
          <a:p>
            <a:r>
              <a:rPr lang="pt-BR" sz="1600" b="1" dirty="0"/>
              <a:t> </a:t>
            </a:r>
            <a:endParaRPr lang="pt-BR" sz="1600" dirty="0"/>
          </a:p>
          <a:p>
            <a:pPr lvl="0"/>
            <a:r>
              <a:rPr lang="pt-BR" sz="1600" b="1" dirty="0"/>
              <a:t> Função</a:t>
            </a:r>
          </a:p>
          <a:p>
            <a:pPr lvl="0" algn="just">
              <a:lnSpc>
                <a:spcPct val="150000"/>
              </a:lnSpc>
            </a:pPr>
            <a:r>
              <a:rPr lang="pt-BR" sz="1600" dirty="0"/>
              <a:t> É um módulo opcional (presente na maioria dos compiladores) que objetiva melhorar o código intermediário com objetivo reduzir o código para ocupar menor memória e mais rápido a execução.</a:t>
            </a:r>
          </a:p>
          <a:p>
            <a:pPr lvl="0" algn="just">
              <a:lnSpc>
                <a:spcPct val="150000"/>
              </a:lnSpc>
            </a:pPr>
            <a:r>
              <a:rPr lang="pt-BR" sz="1600" dirty="0"/>
              <a:t> A saída do </a:t>
            </a:r>
            <a:r>
              <a:rPr lang="pt-BR" sz="1600" dirty="0" err="1"/>
              <a:t>otimizador</a:t>
            </a:r>
            <a:r>
              <a:rPr lang="pt-BR" sz="1600" dirty="0"/>
              <a:t> de códigos é um novo código intermediário.  </a:t>
            </a:r>
          </a:p>
          <a:p>
            <a:pPr lvl="0" algn="just">
              <a:lnSpc>
                <a:spcPct val="150000"/>
              </a:lnSpc>
            </a:pPr>
            <a:r>
              <a:rPr lang="pt-BR" sz="1600" dirty="0"/>
              <a:t> Melhorar o código, de forma que a execução seja mais eficiente quanto ao tempo e/ou espaço ocupado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
        <p:nvSpPr>
          <p:cNvPr id="7" name="Espaço Reservado para Rodapé 6"/>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2528249434"/>
      </p:ext>
    </p:extLst>
  </p:cSld>
  <p:clrMapOvr>
    <a:masterClrMapping/>
  </p:clrMapOvr>
  <p:transition>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smtClean="0"/>
              <a:t>Tradutores - Compilador</a:t>
            </a:r>
            <a:endParaRPr lang="pt-BR" altLang="pt-BR" sz="2400" b="1"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42</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5226511" y="1335374"/>
            <a:ext cx="3695238" cy="4580952"/>
          </a:xfrm>
          <a:prstGeom prst="rect">
            <a:avLst/>
          </a:prstGeom>
        </p:spPr>
      </p:pic>
      <p:sp>
        <p:nvSpPr>
          <p:cNvPr id="4" name="Rectangle 2"/>
          <p:cNvSpPr>
            <a:spLocks noChangeArrowheads="1"/>
          </p:cNvSpPr>
          <p:nvPr/>
        </p:nvSpPr>
        <p:spPr bwMode="auto">
          <a:xfrm>
            <a:off x="250825" y="2232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Rectangle 1"/>
          <p:cNvSpPr>
            <a:spLocks noChangeArrowheads="1"/>
          </p:cNvSpPr>
          <p:nvPr/>
        </p:nvSpPr>
        <p:spPr bwMode="auto">
          <a:xfrm>
            <a:off x="2278063" y="2762900"/>
            <a:ext cx="12811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 name="Rectangle 3"/>
          <p:cNvSpPr>
            <a:spLocks noChangeArrowheads="1"/>
          </p:cNvSpPr>
          <p:nvPr/>
        </p:nvSpPr>
        <p:spPr bwMode="auto">
          <a:xfrm>
            <a:off x="250825" y="1165622"/>
            <a:ext cx="4642339"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pPr>
            <a:r>
              <a:rPr lang="pt-BR" sz="1600" b="1" dirty="0">
                <a:solidFill>
                  <a:srgbClr val="FF0000"/>
                </a:solidFill>
              </a:rPr>
              <a:t>Gerador de Código</a:t>
            </a:r>
            <a:endParaRPr lang="pt-BR" sz="1600" dirty="0">
              <a:solidFill>
                <a:srgbClr val="FF0000"/>
              </a:solidFill>
            </a:endParaRPr>
          </a:p>
          <a:p>
            <a:pPr algn="just">
              <a:lnSpc>
                <a:spcPct val="150000"/>
              </a:lnSpc>
            </a:pPr>
            <a:r>
              <a:rPr lang="pt-BR" sz="1600" b="1" dirty="0"/>
              <a:t> </a:t>
            </a:r>
            <a:endParaRPr lang="pt-BR" sz="1600" dirty="0"/>
          </a:p>
          <a:p>
            <a:pPr lvl="0" algn="just">
              <a:lnSpc>
                <a:spcPct val="150000"/>
              </a:lnSpc>
            </a:pPr>
            <a:r>
              <a:rPr lang="pt-BR" sz="1600" b="1" dirty="0"/>
              <a:t> Função :</a:t>
            </a:r>
          </a:p>
          <a:p>
            <a:pPr algn="just">
              <a:lnSpc>
                <a:spcPct val="150000"/>
              </a:lnSpc>
            </a:pPr>
            <a:r>
              <a:rPr lang="pt-BR" sz="1600" dirty="0"/>
              <a:t> </a:t>
            </a:r>
          </a:p>
          <a:p>
            <a:pPr lvl="0" algn="just">
              <a:lnSpc>
                <a:spcPct val="150000"/>
              </a:lnSpc>
            </a:pPr>
            <a:r>
              <a:rPr lang="pt-BR" sz="1600" dirty="0"/>
              <a:t> Converter o programa fonte (diretamente ou a partir de sua representação na forma de código intermediário) para uma sequência de instruções (</a:t>
            </a:r>
            <a:r>
              <a:rPr lang="pt-BR" sz="1600" b="1" dirty="0" err="1"/>
              <a:t>assembler</a:t>
            </a:r>
            <a:r>
              <a:rPr lang="pt-BR" sz="1600" b="1" dirty="0"/>
              <a:t> ou máquina</a:t>
            </a:r>
            <a:r>
              <a:rPr lang="pt-BR" sz="1600" dirty="0"/>
              <a:t>) de uma máquina real.</a:t>
            </a:r>
          </a:p>
          <a:p>
            <a:pPr algn="just">
              <a:lnSpc>
                <a:spcPct val="150000"/>
              </a:lnSpc>
            </a:pPr>
            <a:r>
              <a:rPr lang="pt-BR" sz="1600" dirty="0"/>
              <a:t> </a:t>
            </a:r>
          </a:p>
          <a:p>
            <a:pPr lvl="0" algn="just">
              <a:lnSpc>
                <a:spcPct val="150000"/>
              </a:lnSpc>
            </a:pPr>
            <a:r>
              <a:rPr lang="pt-BR" sz="1600" dirty="0"/>
              <a:t> Produz o código  objeto final tomando decisões com relação a alocação de espaço para os dados do programa, selecionando a forma de acessa-los, definindo os registradores da UCP serão utilizados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
        <p:nvSpPr>
          <p:cNvPr id="7" name="Espaço Reservado para Rodapé 6"/>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994428494"/>
      </p:ext>
    </p:extLst>
  </p:cSld>
  <p:clrMapOvr>
    <a:masterClrMapping/>
  </p:clrMapOvr>
  <p:transition>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smtClean="0"/>
              <a:t>Tradutores - Compilador</a:t>
            </a:r>
            <a:endParaRPr lang="pt-BR" altLang="pt-BR" sz="2400" b="1"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43</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5226511" y="1335374"/>
            <a:ext cx="3695238" cy="4580952"/>
          </a:xfrm>
          <a:prstGeom prst="rect">
            <a:avLst/>
          </a:prstGeom>
        </p:spPr>
      </p:pic>
      <p:sp>
        <p:nvSpPr>
          <p:cNvPr id="4" name="Rectangle 2"/>
          <p:cNvSpPr>
            <a:spLocks noChangeArrowheads="1"/>
          </p:cNvSpPr>
          <p:nvPr/>
        </p:nvSpPr>
        <p:spPr bwMode="auto">
          <a:xfrm>
            <a:off x="250825" y="2232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pt-BR"/>
          </a:p>
        </p:txBody>
      </p:sp>
      <p:sp>
        <p:nvSpPr>
          <p:cNvPr id="5" name="Rectangle 1"/>
          <p:cNvSpPr>
            <a:spLocks noChangeArrowheads="1"/>
          </p:cNvSpPr>
          <p:nvPr/>
        </p:nvSpPr>
        <p:spPr bwMode="auto">
          <a:xfrm>
            <a:off x="2278063" y="2762900"/>
            <a:ext cx="12811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pt-BR"/>
          </a:p>
        </p:txBody>
      </p:sp>
      <p:sp>
        <p:nvSpPr>
          <p:cNvPr id="6" name="Rectangle 3"/>
          <p:cNvSpPr>
            <a:spLocks noChangeArrowheads="1"/>
          </p:cNvSpPr>
          <p:nvPr/>
        </p:nvSpPr>
        <p:spPr bwMode="auto">
          <a:xfrm>
            <a:off x="250825" y="1560209"/>
            <a:ext cx="4642339"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pPr>
            <a:r>
              <a:rPr lang="pt-BR" sz="1600" b="1" dirty="0" smtClean="0">
                <a:solidFill>
                  <a:srgbClr val="FF0000"/>
                </a:solidFill>
              </a:rPr>
              <a:t>Tratamento </a:t>
            </a:r>
            <a:r>
              <a:rPr lang="pt-BR" sz="1600" b="1" dirty="0">
                <a:solidFill>
                  <a:srgbClr val="FF0000"/>
                </a:solidFill>
              </a:rPr>
              <a:t>de ERROS:</a:t>
            </a:r>
            <a:endParaRPr lang="pt-BR" sz="1600" dirty="0">
              <a:solidFill>
                <a:srgbClr val="FF0000"/>
              </a:solidFill>
            </a:endParaRPr>
          </a:p>
          <a:p>
            <a:pPr algn="just">
              <a:lnSpc>
                <a:spcPct val="150000"/>
              </a:lnSpc>
            </a:pPr>
            <a:r>
              <a:rPr lang="pt-BR" sz="1600" b="1" dirty="0"/>
              <a:t> </a:t>
            </a:r>
            <a:endParaRPr lang="pt-BR" sz="1600" dirty="0"/>
          </a:p>
          <a:p>
            <a:pPr lvl="0" algn="just">
              <a:lnSpc>
                <a:spcPct val="150000"/>
              </a:lnSpc>
            </a:pPr>
            <a:r>
              <a:rPr lang="pt-BR" sz="1600" b="1" dirty="0"/>
              <a:t> </a:t>
            </a:r>
            <a:r>
              <a:rPr lang="pt-BR" sz="1600" b="1" dirty="0" smtClean="0"/>
              <a:t>Função</a:t>
            </a:r>
            <a:endParaRPr lang="pt-BR" sz="1600" dirty="0"/>
          </a:p>
          <a:p>
            <a:pPr lvl="0" algn="just">
              <a:lnSpc>
                <a:spcPct val="150000"/>
              </a:lnSpc>
            </a:pPr>
            <a:r>
              <a:rPr lang="pt-BR" sz="1600" dirty="0"/>
              <a:t> Diagnosticar erros léxicos, sintáticos e semânticos encontrados na etapa de análise</a:t>
            </a:r>
          </a:p>
          <a:p>
            <a:pPr lvl="0" algn="just">
              <a:lnSpc>
                <a:spcPct val="150000"/>
              </a:lnSpc>
            </a:pPr>
            <a:r>
              <a:rPr lang="pt-BR" sz="1600" dirty="0"/>
              <a:t>Tratar os erros encontrados, de forma que a análise possa ser concluída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smtClean="0">
              <a:ln>
                <a:noFill/>
              </a:ln>
              <a:solidFill>
                <a:schemeClr val="tx1"/>
              </a:solidFill>
              <a:effectLst/>
              <a:latin typeface="Arial" panose="020B0604020202020204" pitchFamily="34" charset="0"/>
            </a:endParaRPr>
          </a:p>
        </p:txBody>
      </p:sp>
      <p:sp>
        <p:nvSpPr>
          <p:cNvPr id="7" name="Espaço Reservado para Rodapé 6"/>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886270089"/>
      </p:ext>
    </p:extLst>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pPr eaLnBrk="1" hangingPunct="1">
              <a:defRPr/>
            </a:pPr>
            <a:r>
              <a:rPr lang="pt-BR" altLang="pt-BR" sz="2400" b="1" dirty="0"/>
              <a:t>Tradutores</a:t>
            </a:r>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44</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378820" y="1285794"/>
            <a:ext cx="8101605" cy="4680112"/>
          </a:xfrm>
          <a:prstGeom prst="rect">
            <a:avLst/>
          </a:prstGeom>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236589762"/>
      </p:ext>
    </p:extLst>
  </p:cSld>
  <p:clrMapOvr>
    <a:masterClrMapping/>
  </p:clrMapOvr>
  <p:transition>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2350827" y="1786884"/>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en-US" sz="3200" b="0" i="0" u="none" dirty="0" err="1" smtClean="0">
                <a:solidFill>
                  <a:schemeClr val="lt1"/>
                </a:solidFill>
                <a:latin typeface="Arial"/>
                <a:ea typeface="Arial"/>
                <a:cs typeface="Arial"/>
                <a:sym typeface="Arial"/>
              </a:rPr>
              <a:t>Linguagens</a:t>
            </a:r>
            <a:r>
              <a:rPr lang="en-US" sz="3200" b="0" i="0" u="none" dirty="0" smtClean="0">
                <a:solidFill>
                  <a:schemeClr val="lt1"/>
                </a:solidFill>
                <a:latin typeface="Arial"/>
                <a:ea typeface="Arial"/>
                <a:cs typeface="Arial"/>
                <a:sym typeface="Arial"/>
              </a:rPr>
              <a:t> de Mercado</a:t>
            </a:r>
            <a:endParaRPr dirty="0"/>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45</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533676818"/>
      </p:ext>
    </p:extLst>
  </p:cSld>
  <p:clrMapOvr>
    <a:masterClrMapping/>
  </p:clrMapOvr>
  <p:transition>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smtClean="0"/>
              <a:t>Linguagens de Mercado</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46</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300" y="1149578"/>
            <a:ext cx="2247900" cy="163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9568" y="1450214"/>
            <a:ext cx="2762250" cy="15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http://www.linuxpro.com.br/images/linguagem-de-programaca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1296" y="3154455"/>
            <a:ext cx="4708504" cy="292665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778733347"/>
      </p:ext>
    </p:extLst>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smtClean="0"/>
              <a:t>Linguagens de Mercado</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47</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250826" y="1102578"/>
            <a:ext cx="6302374" cy="4493538"/>
          </a:xfrm>
          <a:prstGeom prst="rect">
            <a:avLst/>
          </a:prstGeom>
        </p:spPr>
        <p:txBody>
          <a:bodyPr wrap="square">
            <a:spAutoFit/>
          </a:bodyPr>
          <a:lstStyle/>
          <a:p>
            <a:pPr marL="342900" indent="-342900">
              <a:lnSpc>
                <a:spcPct val="80000"/>
              </a:lnSpc>
              <a:spcAft>
                <a:spcPts val="1200"/>
              </a:spcAft>
              <a:defRPr/>
            </a:pPr>
            <a:r>
              <a:rPr lang="pt-PT" sz="2000" b="1" dirty="0">
                <a:solidFill>
                  <a:srgbClr val="FF0000"/>
                </a:solidFill>
                <a:effectLst>
                  <a:outerShdw blurRad="38100" dist="38100" dir="2700000" algn="tl">
                    <a:srgbClr val="C0C0C0"/>
                  </a:outerShdw>
                </a:effectLst>
              </a:rPr>
              <a:t>FORTRAN</a:t>
            </a:r>
          </a:p>
          <a:p>
            <a:pPr marL="342900" indent="-342900">
              <a:spcAft>
                <a:spcPts val="1200"/>
              </a:spcAft>
              <a:buFont typeface="Arial" pitchFamily="34" charset="0"/>
              <a:buChar char="•"/>
              <a:defRPr/>
            </a:pPr>
            <a:r>
              <a:rPr lang="pt-PT" sz="2000" dirty="0">
                <a:effectLst>
                  <a:outerShdw blurRad="38100" dist="38100" dir="2700000" algn="tl">
                    <a:srgbClr val="C0C0C0"/>
                  </a:outerShdw>
                </a:effectLst>
              </a:rPr>
              <a:t>Em 1954 surge o FORTRAN (iniciais de FORmula TRANslator), criado por John Backus. </a:t>
            </a:r>
          </a:p>
          <a:p>
            <a:pPr marL="342900" indent="-342900">
              <a:spcAft>
                <a:spcPts val="1200"/>
              </a:spcAft>
              <a:buFont typeface="Arial" pitchFamily="34" charset="0"/>
              <a:buChar char="•"/>
              <a:defRPr/>
            </a:pPr>
            <a:r>
              <a:rPr lang="pt-PT" sz="2000" dirty="0">
                <a:effectLst>
                  <a:outerShdw blurRad="38100" dist="38100" dir="2700000" algn="tl">
                    <a:srgbClr val="C0C0C0"/>
                  </a:outerShdw>
                </a:effectLst>
              </a:rPr>
              <a:t>Foi a primeira linguagem de alto nível.</a:t>
            </a:r>
          </a:p>
          <a:p>
            <a:pPr marL="342900" indent="-342900">
              <a:spcAft>
                <a:spcPts val="1200"/>
              </a:spcAft>
              <a:buFont typeface="Arial" pitchFamily="34" charset="0"/>
              <a:buChar char="•"/>
              <a:defRPr/>
            </a:pPr>
            <a:r>
              <a:rPr lang="pt-PT" sz="2000" u="sng" dirty="0" smtClean="0">
                <a:solidFill>
                  <a:srgbClr val="FF0000"/>
                </a:solidFill>
                <a:effectLst>
                  <a:outerShdw blurRad="38100" dist="38100" dir="2700000" algn="tl">
                    <a:srgbClr val="C0C0C0"/>
                  </a:outerShdw>
                </a:effectLst>
              </a:rPr>
              <a:t>Notas</a:t>
            </a:r>
            <a:r>
              <a:rPr lang="pt-PT" sz="2000" u="sng" dirty="0">
                <a:solidFill>
                  <a:srgbClr val="FF0000"/>
                </a:solidFill>
                <a:effectLst>
                  <a:outerShdw blurRad="38100" dist="38100" dir="2700000" algn="tl">
                    <a:srgbClr val="C0C0C0"/>
                  </a:outerShdw>
                </a:effectLst>
              </a:rPr>
              <a:t>: </a:t>
            </a:r>
          </a:p>
          <a:p>
            <a:pPr marL="1143000" lvl="2" indent="-228600" algn="just">
              <a:spcAft>
                <a:spcPts val="1200"/>
              </a:spcAft>
              <a:buFont typeface="Arial" pitchFamily="34" charset="0"/>
              <a:buChar char="•"/>
              <a:defRPr/>
            </a:pPr>
            <a:r>
              <a:rPr lang="pt-PT" sz="2000" dirty="0">
                <a:effectLst>
                  <a:outerShdw blurRad="38100" dist="38100" dir="2700000" algn="tl">
                    <a:srgbClr val="C0C0C0"/>
                  </a:outerShdw>
                </a:effectLst>
              </a:rPr>
              <a:t>Na década de 60 o FORTRAN é considerado como uma norma para as aplicações de cálculo científico.</a:t>
            </a:r>
          </a:p>
          <a:p>
            <a:pPr marL="1143000" lvl="2" indent="-228600" algn="just">
              <a:spcAft>
                <a:spcPts val="1200"/>
              </a:spcAft>
              <a:buFont typeface="Arial" pitchFamily="34" charset="0"/>
              <a:buChar char="•"/>
              <a:defRPr/>
            </a:pPr>
            <a:r>
              <a:rPr lang="pt-PT" sz="2000" dirty="0">
                <a:effectLst>
                  <a:outerShdw blurRad="38100" dist="38100" dir="2700000" algn="tl">
                    <a:srgbClr val="C0C0C0"/>
                  </a:outerShdw>
                </a:effectLst>
              </a:rPr>
              <a:t>No fim da década de 70, inicio da década de 80, o FORTRAN 77 apresenta-se como uma linguagem de excelência para os cálculos numéricos e científicos.</a:t>
            </a:r>
            <a:r>
              <a:rPr lang="pt-PT" sz="2000" dirty="0"/>
              <a:t> </a:t>
            </a:r>
          </a:p>
        </p:txBody>
      </p:sp>
      <p:pic>
        <p:nvPicPr>
          <p:cNvPr id="10" name="Picture 8" descr="5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324" y="1668533"/>
            <a:ext cx="1876425" cy="247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304184006"/>
      </p:ext>
    </p:extLst>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692149" y="296933"/>
            <a:ext cx="8229600" cy="1371600"/>
          </a:xfrm>
          <a:prstGeom prst="rect">
            <a:avLst/>
          </a:prstGeom>
          <a:noFill/>
          <a:ln>
            <a:noFill/>
          </a:ln>
        </p:spPr>
        <p:txBody>
          <a:bodyPr spcFirstLastPara="1" wrap="square" lIns="91425" tIns="45700" rIns="91425" bIns="45700" anchor="ctr" anchorCtr="0">
            <a:noAutofit/>
          </a:bodyPr>
          <a:lstStyle/>
          <a:p>
            <a:r>
              <a:rPr lang="pt-BR" sz="2400" b="1" dirty="0" smtClean="0"/>
              <a:t>Linguagens de Mercado</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48</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250826" y="1102578"/>
            <a:ext cx="6627646" cy="4770537"/>
          </a:xfrm>
          <a:prstGeom prst="rect">
            <a:avLst/>
          </a:prstGeom>
        </p:spPr>
        <p:txBody>
          <a:bodyPr wrap="square">
            <a:spAutoFit/>
          </a:bodyPr>
          <a:lstStyle/>
          <a:p>
            <a:pPr marL="342900" indent="-342900" algn="just">
              <a:spcBef>
                <a:spcPct val="20000"/>
              </a:spcBef>
              <a:defRPr/>
            </a:pPr>
            <a:r>
              <a:rPr lang="pt-PT" sz="2000" b="1" dirty="0">
                <a:solidFill>
                  <a:srgbClr val="FF0000"/>
                </a:solidFill>
              </a:rPr>
              <a:t>COBOL </a:t>
            </a:r>
            <a:endParaRPr lang="pt-PT" sz="2000" b="1" dirty="0" smtClean="0">
              <a:solidFill>
                <a:srgbClr val="FF0000"/>
              </a:solidFill>
            </a:endParaRPr>
          </a:p>
          <a:p>
            <a:pPr marL="342900" indent="-342900" algn="just">
              <a:spcBef>
                <a:spcPct val="20000"/>
              </a:spcBef>
              <a:defRPr/>
            </a:pPr>
            <a:r>
              <a:rPr lang="pt-PT" sz="2000" b="1" dirty="0" smtClean="0">
                <a:solidFill>
                  <a:srgbClr val="FF0000"/>
                </a:solidFill>
              </a:rPr>
              <a:t>(</a:t>
            </a:r>
            <a:r>
              <a:rPr lang="pt-PT" sz="2000" b="1" dirty="0">
                <a:solidFill>
                  <a:srgbClr val="FF0000"/>
                </a:solidFill>
              </a:rPr>
              <a:t>COmmon Business Operations Language)</a:t>
            </a:r>
          </a:p>
          <a:p>
            <a:pPr marL="342900" indent="-342900" algn="just">
              <a:spcBef>
                <a:spcPct val="20000"/>
              </a:spcBef>
              <a:defRPr/>
            </a:pPr>
            <a:endParaRPr lang="pt-PT" sz="2000" b="1" dirty="0">
              <a:solidFill>
                <a:srgbClr val="FF0000"/>
              </a:solidFill>
            </a:endParaRPr>
          </a:p>
          <a:p>
            <a:pPr marL="742950" indent="-285750" algn="just">
              <a:spcBef>
                <a:spcPct val="20000"/>
              </a:spcBef>
              <a:defRPr/>
            </a:pPr>
            <a:r>
              <a:rPr lang="pt-PT" sz="2000" b="1" i="1" dirty="0"/>
              <a:t>LP</a:t>
            </a:r>
            <a:r>
              <a:rPr lang="pt-PT" sz="2000" b="1" dirty="0"/>
              <a:t> encomendada pelo Departamento de Defesa dos EUA em 1959</a:t>
            </a:r>
          </a:p>
          <a:p>
            <a:pPr marL="742950" indent="-285750" algn="just">
              <a:spcBef>
                <a:spcPct val="20000"/>
              </a:spcBef>
              <a:defRPr/>
            </a:pPr>
            <a:r>
              <a:rPr lang="pt-PT" sz="2000" b="1" dirty="0"/>
              <a:t>O COBOL foi considerado como uma norma para o desenvolvimento </a:t>
            </a:r>
            <a:r>
              <a:rPr lang="pt-PT" sz="2000" b="1" dirty="0" smtClean="0"/>
              <a:t>de aplicações </a:t>
            </a:r>
            <a:r>
              <a:rPr lang="pt-PT" sz="2000" b="1" dirty="0"/>
              <a:t>comerciais, </a:t>
            </a:r>
            <a:r>
              <a:rPr lang="pt-PT" sz="2000" b="1" i="1" dirty="0"/>
              <a:t>sendo uma das linguagens mais utilizadas </a:t>
            </a:r>
            <a:r>
              <a:rPr lang="pt-PT" sz="2000" b="1" i="1" dirty="0" smtClean="0"/>
              <a:t>de  </a:t>
            </a:r>
            <a:r>
              <a:rPr lang="pt-PT" sz="2000" b="1" i="1" dirty="0"/>
              <a:t>sempre</a:t>
            </a:r>
            <a:r>
              <a:rPr lang="pt-PT" sz="2000" b="1" dirty="0"/>
              <a:t>. </a:t>
            </a:r>
          </a:p>
          <a:p>
            <a:pPr marL="742950" indent="-285750" algn="just">
              <a:spcBef>
                <a:spcPct val="20000"/>
              </a:spcBef>
              <a:defRPr/>
            </a:pPr>
            <a:endParaRPr lang="pt-PT" sz="2000" dirty="0"/>
          </a:p>
          <a:p>
            <a:pPr marL="742950" indent="-285750" algn="just">
              <a:spcBef>
                <a:spcPct val="20000"/>
              </a:spcBef>
              <a:defRPr/>
            </a:pPr>
            <a:r>
              <a:rPr lang="pt-PT" sz="2000" b="1" dirty="0"/>
              <a:t>O seu </a:t>
            </a:r>
            <a:r>
              <a:rPr lang="pt-PT" sz="2000" b="1" dirty="0" smtClean="0"/>
              <a:t>objetivo </a:t>
            </a:r>
            <a:r>
              <a:rPr lang="pt-PT" sz="2000" b="1" dirty="0"/>
              <a:t>consiste em permitir o tratamento de grandes volumes </a:t>
            </a:r>
            <a:r>
              <a:rPr lang="pt-PT" sz="2000" b="1" dirty="0" smtClean="0"/>
              <a:t>de  </a:t>
            </a:r>
            <a:r>
              <a:rPr lang="pt-PT" sz="2000" b="1" dirty="0"/>
              <a:t>informação comercial e a formulação de problemas numa </a:t>
            </a:r>
            <a:r>
              <a:rPr lang="pt-PT" sz="2000" b="1" dirty="0" smtClean="0"/>
              <a:t>linguagem  </a:t>
            </a:r>
            <a:r>
              <a:rPr lang="pt-PT" sz="2000" b="1" dirty="0"/>
              <a:t>próxima do inglês.</a:t>
            </a:r>
          </a:p>
        </p:txBody>
      </p:sp>
      <p:pic>
        <p:nvPicPr>
          <p:cNvPr id="3" name="Imagem 2"/>
          <p:cNvPicPr>
            <a:picLocks noChangeAspect="1"/>
          </p:cNvPicPr>
          <p:nvPr/>
        </p:nvPicPr>
        <p:blipFill>
          <a:blip r:embed="rId4"/>
          <a:stretch>
            <a:fillRect/>
          </a:stretch>
        </p:blipFill>
        <p:spPr>
          <a:xfrm>
            <a:off x="7045559" y="1668533"/>
            <a:ext cx="1876190" cy="2904762"/>
          </a:xfrm>
          <a:prstGeom prst="rect">
            <a:avLst/>
          </a:prstGeom>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093749063"/>
      </p:ext>
    </p:extLst>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692149" y="296933"/>
            <a:ext cx="8229600" cy="1371600"/>
          </a:xfrm>
          <a:prstGeom prst="rect">
            <a:avLst/>
          </a:prstGeom>
          <a:noFill/>
          <a:ln>
            <a:noFill/>
          </a:ln>
        </p:spPr>
        <p:txBody>
          <a:bodyPr spcFirstLastPara="1" wrap="square" lIns="91425" tIns="45700" rIns="91425" bIns="45700" anchor="ctr" anchorCtr="0">
            <a:noAutofit/>
          </a:bodyPr>
          <a:lstStyle/>
          <a:p>
            <a:r>
              <a:rPr lang="pt-BR" sz="2400" b="1" dirty="0" smtClean="0"/>
              <a:t>Linguagens de Mercado</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49</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0" y="1607308"/>
            <a:ext cx="6627646" cy="3662541"/>
          </a:xfrm>
          <a:prstGeom prst="rect">
            <a:avLst/>
          </a:prstGeom>
        </p:spPr>
        <p:txBody>
          <a:bodyPr wrap="square">
            <a:spAutoFit/>
          </a:bodyPr>
          <a:lstStyle/>
          <a:p>
            <a:pPr marL="342900" indent="-342900" algn="just">
              <a:spcBef>
                <a:spcPct val="20000"/>
              </a:spcBef>
              <a:defRPr/>
            </a:pPr>
            <a:r>
              <a:rPr lang="pt-BR" sz="2000" b="1" dirty="0">
                <a:solidFill>
                  <a:srgbClr val="FF0000"/>
                </a:solidFill>
                <a:latin typeface="+mn-lt"/>
              </a:rPr>
              <a:t>A linguagem Basic </a:t>
            </a:r>
          </a:p>
          <a:p>
            <a:pPr marL="342900" indent="-342900" algn="just">
              <a:spcBef>
                <a:spcPct val="20000"/>
              </a:spcBef>
              <a:defRPr/>
            </a:pPr>
            <a:r>
              <a:rPr lang="pt-BR" sz="2000" dirty="0" smtClean="0"/>
              <a:t>(</a:t>
            </a:r>
            <a:r>
              <a:rPr lang="pt-BR" sz="2000" dirty="0" err="1"/>
              <a:t>Beginners</a:t>
            </a:r>
            <a:r>
              <a:rPr lang="pt-BR" sz="2000" dirty="0"/>
              <a:t> </a:t>
            </a:r>
            <a:r>
              <a:rPr lang="pt-BR" sz="2000" dirty="0" err="1"/>
              <a:t>All-Puropose</a:t>
            </a:r>
            <a:r>
              <a:rPr lang="pt-BR" sz="2000" dirty="0"/>
              <a:t> </a:t>
            </a:r>
            <a:r>
              <a:rPr lang="pt-BR" sz="2000" dirty="0" err="1"/>
              <a:t>Symbolic</a:t>
            </a:r>
            <a:r>
              <a:rPr lang="pt-BR" sz="2000" dirty="0"/>
              <a:t> </a:t>
            </a:r>
            <a:r>
              <a:rPr lang="pt-BR" sz="2000" dirty="0" err="1"/>
              <a:t>Instruction</a:t>
            </a:r>
            <a:r>
              <a:rPr lang="pt-BR" sz="2000" dirty="0"/>
              <a:t> </a:t>
            </a:r>
            <a:r>
              <a:rPr lang="pt-BR" sz="2000" dirty="0" err="1"/>
              <a:t>Code</a:t>
            </a:r>
            <a:r>
              <a:rPr lang="pt-BR" sz="2000" dirty="0"/>
              <a:t>) foi criada por J. </a:t>
            </a:r>
            <a:r>
              <a:rPr lang="pt-BR" sz="2000" dirty="0" err="1"/>
              <a:t>Kemeny</a:t>
            </a:r>
            <a:r>
              <a:rPr lang="pt-BR" sz="2000" dirty="0"/>
              <a:t> e T. </a:t>
            </a:r>
            <a:r>
              <a:rPr lang="pt-BR" sz="2000" dirty="0" err="1"/>
              <a:t>Kurtz</a:t>
            </a:r>
            <a:r>
              <a:rPr lang="pt-BR" sz="2000" dirty="0"/>
              <a:t> em 1963 no </a:t>
            </a:r>
            <a:r>
              <a:rPr lang="pt-BR" sz="2000" dirty="0" err="1"/>
              <a:t>Darthmount</a:t>
            </a:r>
            <a:r>
              <a:rPr lang="pt-BR" sz="2000" dirty="0"/>
              <a:t> </a:t>
            </a:r>
            <a:r>
              <a:rPr lang="pt-BR" sz="2000" dirty="0" err="1"/>
              <a:t>College</a:t>
            </a:r>
            <a:r>
              <a:rPr lang="pt-BR" sz="2000" dirty="0"/>
              <a:t>, sendo elaborada com o objetivo de tornar fácil o ensino dos conceitos da programação aos seus alunos</a:t>
            </a:r>
            <a:r>
              <a:rPr lang="pt-BR" sz="2000" dirty="0" smtClean="0"/>
              <a:t>.</a:t>
            </a:r>
          </a:p>
          <a:p>
            <a:pPr marL="342900" indent="-342900" algn="just">
              <a:spcBef>
                <a:spcPct val="20000"/>
              </a:spcBef>
              <a:defRPr/>
            </a:pPr>
            <a:endParaRPr lang="pt-BR" sz="2000" dirty="0" smtClean="0"/>
          </a:p>
          <a:p>
            <a:pPr marL="342900" indent="-342900" algn="just">
              <a:spcBef>
                <a:spcPct val="20000"/>
              </a:spcBef>
              <a:defRPr/>
            </a:pPr>
            <a:r>
              <a:rPr lang="pt-BR" sz="2000" dirty="0"/>
              <a:t>A BASIC vem então para facilitar o programador na sua tarefa, onde o mesmo não precisará se preocupar com métodos e algoritmos para a construção e depuração de seus programas.</a:t>
            </a:r>
            <a:endParaRPr lang="pt-PT" sz="2000" b="1" dirty="0"/>
          </a:p>
        </p:txBody>
      </p:sp>
      <p:pic>
        <p:nvPicPr>
          <p:cNvPr id="4" name="Imagem 3"/>
          <p:cNvPicPr>
            <a:picLocks noChangeAspect="1"/>
          </p:cNvPicPr>
          <p:nvPr/>
        </p:nvPicPr>
        <p:blipFill>
          <a:blip r:embed="rId4"/>
          <a:stretch>
            <a:fillRect/>
          </a:stretch>
        </p:blipFill>
        <p:spPr>
          <a:xfrm>
            <a:off x="6916349" y="1607308"/>
            <a:ext cx="2019048" cy="2704762"/>
          </a:xfrm>
          <a:prstGeom prst="rect">
            <a:avLst/>
          </a:prstGeom>
        </p:spPr>
      </p:pic>
      <p:sp>
        <p:nvSpPr>
          <p:cNvPr id="6" name="Espaço Reservado para Rodapé 5"/>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637763246"/>
      </p:ext>
    </p:extLst>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a:t>Linguagem de computador</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5</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2" name="Imagem 1"/>
          <p:cNvPicPr>
            <a:picLocks noChangeAspect="1"/>
          </p:cNvPicPr>
          <p:nvPr/>
        </p:nvPicPr>
        <p:blipFill>
          <a:blip r:embed="rId4"/>
          <a:stretch>
            <a:fillRect/>
          </a:stretch>
        </p:blipFill>
        <p:spPr>
          <a:xfrm>
            <a:off x="575725" y="1795130"/>
            <a:ext cx="7992549" cy="3267739"/>
          </a:xfrm>
          <a:prstGeom prst="rect">
            <a:avLst/>
          </a:prstGeom>
        </p:spPr>
      </p:pic>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cSld>
  <p:clrMapOvr>
    <a:masterClrMapping/>
  </p:clrMapOvr>
  <p:transition>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692149" y="296933"/>
            <a:ext cx="8229600" cy="1371600"/>
          </a:xfrm>
          <a:prstGeom prst="rect">
            <a:avLst/>
          </a:prstGeom>
          <a:noFill/>
          <a:ln>
            <a:noFill/>
          </a:ln>
        </p:spPr>
        <p:txBody>
          <a:bodyPr spcFirstLastPara="1" wrap="square" lIns="91425" tIns="45700" rIns="91425" bIns="45700" anchor="ctr" anchorCtr="0">
            <a:noAutofit/>
          </a:bodyPr>
          <a:lstStyle/>
          <a:p>
            <a:r>
              <a:rPr lang="pt-BR" sz="2400" b="1" dirty="0" smtClean="0"/>
              <a:t>Linguagens de Mercado</a:t>
            </a:r>
            <a:endParaRPr lang="pt-BR" sz="2400" dirty="0"/>
          </a:p>
        </p:txBody>
      </p:sp>
      <p:sp>
        <p:nvSpPr>
          <p:cNvPr id="162" name="Google Shape;162;p1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03 -Teoria da Computação</a:t>
            </a:r>
            <a:endParaRPr/>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50</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0" y="1607308"/>
            <a:ext cx="6627646" cy="3108543"/>
          </a:xfrm>
          <a:prstGeom prst="rect">
            <a:avLst/>
          </a:prstGeom>
        </p:spPr>
        <p:txBody>
          <a:bodyPr wrap="square">
            <a:spAutoFit/>
          </a:bodyPr>
          <a:lstStyle/>
          <a:p>
            <a:pPr marL="342900" indent="-342900" algn="just">
              <a:lnSpc>
                <a:spcPct val="90000"/>
              </a:lnSpc>
              <a:spcBef>
                <a:spcPct val="20000"/>
              </a:spcBef>
              <a:defRPr/>
            </a:pPr>
            <a:r>
              <a:rPr lang="pt-BR" sz="2000" b="1" dirty="0">
                <a:solidFill>
                  <a:srgbClr val="FF0000"/>
                </a:solidFill>
                <a:latin typeface="+mn-lt"/>
              </a:rPr>
              <a:t>Visual Basic (VB)</a:t>
            </a:r>
            <a:endParaRPr lang="pt-PT" sz="2000" b="1" dirty="0">
              <a:solidFill>
                <a:srgbClr val="FF0000"/>
              </a:solidFill>
              <a:latin typeface="+mn-lt"/>
            </a:endParaRPr>
          </a:p>
          <a:p>
            <a:pPr marL="342900" indent="-342900" algn="just">
              <a:lnSpc>
                <a:spcPct val="90000"/>
              </a:lnSpc>
              <a:spcBef>
                <a:spcPct val="20000"/>
              </a:spcBef>
              <a:defRPr/>
            </a:pPr>
            <a:endParaRPr lang="pt-BR" sz="2000" b="1" dirty="0">
              <a:latin typeface="+mn-lt"/>
              <a:ea typeface="Arial Unicode MS" pitchFamily="34" charset="-128"/>
              <a:cs typeface="Arial Unicode MS" pitchFamily="34" charset="-128"/>
            </a:endParaRPr>
          </a:p>
          <a:p>
            <a:pPr marL="742950" lvl="1" indent="-285750" algn="just">
              <a:spcBef>
                <a:spcPct val="20000"/>
              </a:spcBef>
              <a:buFont typeface="Arial" pitchFamily="34" charset="0"/>
              <a:buChar char="–"/>
              <a:defRPr/>
            </a:pPr>
            <a:r>
              <a:rPr lang="pt-BR" sz="2000" dirty="0">
                <a:latin typeface="+mn-lt"/>
              </a:rPr>
              <a:t>Em março de 1988 Alan Cooper desenvolveu o produto “</a:t>
            </a:r>
            <a:r>
              <a:rPr lang="pt-BR" sz="2000" dirty="0" err="1">
                <a:latin typeface="+mn-lt"/>
              </a:rPr>
              <a:t>drag-and-drop</a:t>
            </a:r>
            <a:r>
              <a:rPr lang="pt-BR" sz="2000" dirty="0">
                <a:latin typeface="+mn-lt"/>
              </a:rPr>
              <a:t>” Tripod e negociou o conceito deste produto, cognominado Ruby com a Microsoft</a:t>
            </a:r>
          </a:p>
          <a:p>
            <a:pPr marL="742950" lvl="1" indent="-285750" algn="just">
              <a:spcBef>
                <a:spcPct val="20000"/>
              </a:spcBef>
              <a:buFont typeface="Arial" pitchFamily="34" charset="0"/>
              <a:buChar char="–"/>
              <a:defRPr/>
            </a:pPr>
            <a:r>
              <a:rPr lang="pt-BR" sz="2000" dirty="0">
                <a:latin typeface="+mn-lt"/>
              </a:rPr>
              <a:t>Bill Gates comprou a empresa.</a:t>
            </a:r>
          </a:p>
          <a:p>
            <a:pPr marL="742950" lvl="1" indent="-285750" algn="just">
              <a:spcBef>
                <a:spcPct val="20000"/>
              </a:spcBef>
              <a:buFont typeface="Arial" pitchFamily="34" charset="0"/>
              <a:buChar char="–"/>
              <a:defRPr/>
            </a:pPr>
            <a:r>
              <a:rPr lang="pt-BR" sz="2000" dirty="0">
                <a:latin typeface="+mn-lt"/>
              </a:rPr>
              <a:t>Em 1991 a </a:t>
            </a:r>
            <a:r>
              <a:rPr lang="pt-BR" sz="2000" dirty="0" err="1">
                <a:latin typeface="+mn-lt"/>
              </a:rPr>
              <a:t>PowerSoft</a:t>
            </a:r>
            <a:r>
              <a:rPr lang="pt-BR" sz="2000" dirty="0">
                <a:latin typeface="+mn-lt"/>
              </a:rPr>
              <a:t> lançou o </a:t>
            </a:r>
            <a:r>
              <a:rPr lang="pt-BR" sz="2000" dirty="0" err="1">
                <a:latin typeface="+mn-lt"/>
              </a:rPr>
              <a:t>PowerBuilder</a:t>
            </a:r>
            <a:endParaRPr lang="pt-BR" sz="2000" dirty="0">
              <a:latin typeface="+mn-lt"/>
            </a:endParaRPr>
          </a:p>
          <a:p>
            <a:pPr marL="742950" lvl="1" indent="-285750" algn="just">
              <a:spcBef>
                <a:spcPct val="20000"/>
              </a:spcBef>
              <a:buFont typeface="Arial" pitchFamily="34" charset="0"/>
              <a:buChar char="–"/>
              <a:defRPr/>
            </a:pPr>
            <a:r>
              <a:rPr lang="pt-BR" sz="2000" dirty="0">
                <a:latin typeface="+mn-lt"/>
              </a:rPr>
              <a:t>Em março de 1991 foi lançado o VB1</a:t>
            </a:r>
          </a:p>
        </p:txBody>
      </p:sp>
      <p:pic>
        <p:nvPicPr>
          <p:cNvPr id="3" name="Imagem 2"/>
          <p:cNvPicPr>
            <a:picLocks noChangeAspect="1"/>
          </p:cNvPicPr>
          <p:nvPr/>
        </p:nvPicPr>
        <p:blipFill>
          <a:blip r:embed="rId4"/>
          <a:stretch>
            <a:fillRect/>
          </a:stretch>
        </p:blipFill>
        <p:spPr>
          <a:xfrm>
            <a:off x="6627646" y="1668532"/>
            <a:ext cx="2481048" cy="2357557"/>
          </a:xfrm>
          <a:prstGeom prst="rect">
            <a:avLst/>
          </a:prstGeom>
        </p:spPr>
      </p:pic>
      <p:sp>
        <p:nvSpPr>
          <p:cNvPr id="6" name="Espaço Reservado para Rodapé 5"/>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156378401"/>
      </p:ext>
    </p:extLst>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692149" y="296933"/>
            <a:ext cx="8229600" cy="1371600"/>
          </a:xfrm>
          <a:prstGeom prst="rect">
            <a:avLst/>
          </a:prstGeom>
          <a:noFill/>
          <a:ln>
            <a:noFill/>
          </a:ln>
        </p:spPr>
        <p:txBody>
          <a:bodyPr spcFirstLastPara="1" wrap="square" lIns="91425" tIns="45700" rIns="91425" bIns="45700" anchor="ctr" anchorCtr="0">
            <a:noAutofit/>
          </a:bodyPr>
          <a:lstStyle/>
          <a:p>
            <a:r>
              <a:rPr lang="pt-BR" sz="2400" b="1" dirty="0" smtClean="0"/>
              <a:t>Linguagens de Mercado</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51</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0" y="1607308"/>
            <a:ext cx="6627646" cy="3108543"/>
          </a:xfrm>
          <a:prstGeom prst="rect">
            <a:avLst/>
          </a:prstGeom>
        </p:spPr>
        <p:txBody>
          <a:bodyPr wrap="square">
            <a:spAutoFit/>
          </a:bodyPr>
          <a:lstStyle/>
          <a:p>
            <a:pPr marL="342900" indent="-342900" algn="just">
              <a:lnSpc>
                <a:spcPct val="90000"/>
              </a:lnSpc>
              <a:spcBef>
                <a:spcPct val="20000"/>
              </a:spcBef>
              <a:defRPr/>
            </a:pPr>
            <a:r>
              <a:rPr lang="pt-BR" sz="2000" b="1" dirty="0">
                <a:solidFill>
                  <a:srgbClr val="FF0000"/>
                </a:solidFill>
                <a:latin typeface="+mn-lt"/>
              </a:rPr>
              <a:t>Visual Basic (VB)</a:t>
            </a:r>
            <a:endParaRPr lang="pt-PT" sz="2000" b="1" dirty="0">
              <a:solidFill>
                <a:srgbClr val="FF0000"/>
              </a:solidFill>
              <a:latin typeface="+mn-lt"/>
            </a:endParaRPr>
          </a:p>
          <a:p>
            <a:pPr marL="342900" indent="-342900" algn="just">
              <a:lnSpc>
                <a:spcPct val="90000"/>
              </a:lnSpc>
              <a:spcBef>
                <a:spcPct val="20000"/>
              </a:spcBef>
              <a:defRPr/>
            </a:pPr>
            <a:endParaRPr lang="pt-BR" sz="2000" b="1" dirty="0">
              <a:latin typeface="+mn-lt"/>
              <a:ea typeface="Arial Unicode MS" pitchFamily="34" charset="-128"/>
              <a:cs typeface="Arial Unicode MS" pitchFamily="34" charset="-128"/>
            </a:endParaRPr>
          </a:p>
          <a:p>
            <a:pPr marL="742950" lvl="1" indent="-285750" algn="just">
              <a:spcBef>
                <a:spcPct val="20000"/>
              </a:spcBef>
              <a:buFont typeface="Arial" pitchFamily="34" charset="0"/>
              <a:buChar char="–"/>
              <a:defRPr/>
            </a:pPr>
            <a:r>
              <a:rPr lang="pt-BR" sz="2000" dirty="0">
                <a:latin typeface="+mn-lt"/>
              </a:rPr>
              <a:t>Em março de 1988 Alan Cooper desenvolveu o produto “</a:t>
            </a:r>
            <a:r>
              <a:rPr lang="pt-BR" sz="2000" dirty="0" err="1">
                <a:latin typeface="+mn-lt"/>
              </a:rPr>
              <a:t>drag-and-drop</a:t>
            </a:r>
            <a:r>
              <a:rPr lang="pt-BR" sz="2000" dirty="0">
                <a:latin typeface="+mn-lt"/>
              </a:rPr>
              <a:t>” Tripod e negociou o conceito deste produto, cognominado Ruby com a Microsoft</a:t>
            </a:r>
          </a:p>
          <a:p>
            <a:pPr marL="742950" lvl="1" indent="-285750" algn="just">
              <a:spcBef>
                <a:spcPct val="20000"/>
              </a:spcBef>
              <a:buFont typeface="Arial" pitchFamily="34" charset="0"/>
              <a:buChar char="–"/>
              <a:defRPr/>
            </a:pPr>
            <a:r>
              <a:rPr lang="pt-BR" sz="2000" dirty="0">
                <a:latin typeface="+mn-lt"/>
              </a:rPr>
              <a:t>Bill Gates comprou a empresa.</a:t>
            </a:r>
          </a:p>
          <a:p>
            <a:pPr marL="742950" lvl="1" indent="-285750" algn="just">
              <a:spcBef>
                <a:spcPct val="20000"/>
              </a:spcBef>
              <a:buFont typeface="Arial" pitchFamily="34" charset="0"/>
              <a:buChar char="–"/>
              <a:defRPr/>
            </a:pPr>
            <a:r>
              <a:rPr lang="pt-BR" sz="2000" dirty="0">
                <a:latin typeface="+mn-lt"/>
              </a:rPr>
              <a:t>Em 1991 a </a:t>
            </a:r>
            <a:r>
              <a:rPr lang="pt-BR" sz="2000" dirty="0" err="1">
                <a:latin typeface="+mn-lt"/>
              </a:rPr>
              <a:t>PowerSoft</a:t>
            </a:r>
            <a:r>
              <a:rPr lang="pt-BR" sz="2000" dirty="0">
                <a:latin typeface="+mn-lt"/>
              </a:rPr>
              <a:t> lançou o </a:t>
            </a:r>
            <a:r>
              <a:rPr lang="pt-BR" sz="2000" dirty="0" err="1">
                <a:latin typeface="+mn-lt"/>
              </a:rPr>
              <a:t>PowerBuilder</a:t>
            </a:r>
            <a:endParaRPr lang="pt-BR" sz="2000" dirty="0">
              <a:latin typeface="+mn-lt"/>
            </a:endParaRPr>
          </a:p>
          <a:p>
            <a:pPr marL="742950" lvl="1" indent="-285750" algn="just">
              <a:spcBef>
                <a:spcPct val="20000"/>
              </a:spcBef>
              <a:buFont typeface="Arial" pitchFamily="34" charset="0"/>
              <a:buChar char="–"/>
              <a:defRPr/>
            </a:pPr>
            <a:r>
              <a:rPr lang="pt-BR" sz="2000" dirty="0">
                <a:latin typeface="+mn-lt"/>
              </a:rPr>
              <a:t>Em março de 1991 foi lançado o VB1</a:t>
            </a:r>
          </a:p>
        </p:txBody>
      </p:sp>
      <p:pic>
        <p:nvPicPr>
          <p:cNvPr id="3" name="Imagem 2"/>
          <p:cNvPicPr>
            <a:picLocks noChangeAspect="1"/>
          </p:cNvPicPr>
          <p:nvPr/>
        </p:nvPicPr>
        <p:blipFill>
          <a:blip r:embed="rId4"/>
          <a:stretch>
            <a:fillRect/>
          </a:stretch>
        </p:blipFill>
        <p:spPr>
          <a:xfrm>
            <a:off x="6627646" y="1668532"/>
            <a:ext cx="2481048" cy="2357557"/>
          </a:xfrm>
          <a:prstGeom prst="rect">
            <a:avLst/>
          </a:prstGeom>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733294358"/>
      </p:ext>
    </p:extLst>
  </p:cSld>
  <p:clrMapOvr>
    <a:masterClrMapping/>
  </p:clrMapOvr>
  <p:transition>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510653" y="755649"/>
            <a:ext cx="8298495" cy="5489575"/>
          </a:xfrm>
          <a:prstGeom prst="rect">
            <a:avLst/>
          </a:prstGeom>
        </p:spPr>
      </p:pic>
      <p:pic>
        <p:nvPicPr>
          <p:cNvPr id="225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888" y="508000"/>
            <a:ext cx="14398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393846435"/>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457200" y="755650"/>
            <a:ext cx="8292916" cy="5290308"/>
          </a:xfrm>
          <a:prstGeom prst="rect">
            <a:avLst/>
          </a:prstGeom>
        </p:spPr>
      </p:pic>
      <p:pic>
        <p:nvPicPr>
          <p:cNvPr id="2253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888" y="508000"/>
            <a:ext cx="14398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ço Reservado para Rodapé 3"/>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960292947"/>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txBox="1">
            <a:spLocks noChangeArrowheads="1"/>
          </p:cNvSpPr>
          <p:nvPr/>
        </p:nvSpPr>
        <p:spPr bwMode="auto">
          <a:xfrm>
            <a:off x="539750" y="549275"/>
            <a:ext cx="34671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r>
              <a:rPr lang="pt-BR" altLang="pt-BR" sz="3200" dirty="0" smtClean="0">
                <a:solidFill>
                  <a:srgbClr val="FF0000"/>
                </a:solidFill>
              </a:rPr>
              <a:t>Java</a:t>
            </a:r>
            <a:endParaRPr lang="pt-BR" altLang="pt-BR" sz="3200" dirty="0">
              <a:solidFill>
                <a:srgbClr val="FF0000"/>
              </a:solidFill>
            </a:endParaRPr>
          </a:p>
        </p:txBody>
      </p:sp>
      <p:sp>
        <p:nvSpPr>
          <p:cNvPr id="5" name="Espaço Reservado para Conteúdo 2"/>
          <p:cNvSpPr txBox="1">
            <a:spLocks/>
          </p:cNvSpPr>
          <p:nvPr/>
        </p:nvSpPr>
        <p:spPr bwMode="auto">
          <a:xfrm>
            <a:off x="508000" y="1412875"/>
            <a:ext cx="5210412"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cs typeface="+mn-cs"/>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cs typeface="+mn-cs"/>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cs typeface="+mn-cs"/>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9pPr>
          </a:lstStyle>
          <a:p>
            <a:pPr algn="just">
              <a:lnSpc>
                <a:spcPct val="150000"/>
              </a:lnSpc>
              <a:defRPr/>
            </a:pPr>
            <a:r>
              <a:rPr lang="pt-BR" sz="2000" dirty="0"/>
              <a:t>A linguagem Java é um produto da empresa Sun Microsystems, hoje pertence a Oracle;</a:t>
            </a:r>
          </a:p>
          <a:p>
            <a:pPr algn="just">
              <a:lnSpc>
                <a:spcPct val="150000"/>
              </a:lnSpc>
              <a:defRPr/>
            </a:pPr>
            <a:endParaRPr lang="pt-BR" sz="2000" dirty="0"/>
          </a:p>
          <a:p>
            <a:pPr algn="just">
              <a:lnSpc>
                <a:spcPct val="150000"/>
              </a:lnSpc>
              <a:defRPr/>
            </a:pPr>
            <a:r>
              <a:rPr lang="pt-BR" sz="2000" dirty="0"/>
              <a:t>O objetivo era projetar uma tecnologia que poderia integrar dispositivos eletrônicos do consumidor usando uma linguagem de programação padrão através da Internet;</a:t>
            </a:r>
          </a:p>
          <a:p>
            <a:pPr marL="0" indent="0" algn="just">
              <a:buFont typeface="Wingdings" pitchFamily="2" charset="2"/>
              <a:buNone/>
              <a:defRPr/>
            </a:pPr>
            <a:endParaRPr lang="pt-BR" sz="2800" dirty="0" smtClean="0"/>
          </a:p>
        </p:txBody>
      </p:sp>
      <p:pic>
        <p:nvPicPr>
          <p:cNvPr id="922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888" y="508000"/>
            <a:ext cx="14398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Linguagem de Programação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9578" y="1444223"/>
            <a:ext cx="2844619" cy="770146"/>
          </a:xfrm>
          <a:prstGeom prst="rect">
            <a:avLst/>
          </a:prstGeom>
          <a:noFill/>
          <a:extLst>
            <a:ext uri="{909E8E84-426E-40DD-AFC4-6F175D3DCCD1}">
              <a14:hiddenFill xmlns:a14="http://schemas.microsoft.com/office/drawing/2010/main">
                <a:solidFill>
                  <a:srgbClr val="FFFFFF"/>
                </a:solidFill>
              </a14:hiddenFill>
            </a:ext>
          </a:extLst>
        </p:spPr>
      </p:pic>
      <p:sp>
        <p:nvSpPr>
          <p:cNvPr id="2" name="Espaço Reservado para Rodapé 1"/>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700854485"/>
      </p:ext>
    </p:extLst>
  </p:cSld>
  <p:clrMapOvr>
    <a:masterClrMapping/>
  </p:clrMapOvr>
  <p:transition spd="slow">
    <p:circl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txBox="1">
            <a:spLocks noChangeArrowheads="1"/>
          </p:cNvSpPr>
          <p:nvPr/>
        </p:nvSpPr>
        <p:spPr bwMode="auto">
          <a:xfrm>
            <a:off x="539750" y="549275"/>
            <a:ext cx="34671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r>
              <a:rPr lang="pt-BR" altLang="pt-BR" sz="3200" dirty="0" smtClean="0">
                <a:solidFill>
                  <a:srgbClr val="FF0000"/>
                </a:solidFill>
              </a:rPr>
              <a:t>Java</a:t>
            </a:r>
            <a:endParaRPr lang="pt-BR" altLang="pt-BR" sz="3200" dirty="0">
              <a:solidFill>
                <a:srgbClr val="FF0000"/>
              </a:solidFill>
            </a:endParaRPr>
          </a:p>
        </p:txBody>
      </p:sp>
      <p:sp>
        <p:nvSpPr>
          <p:cNvPr id="5" name="Espaço Reservado para Conteúdo 2"/>
          <p:cNvSpPr txBox="1">
            <a:spLocks/>
          </p:cNvSpPr>
          <p:nvPr/>
        </p:nvSpPr>
        <p:spPr bwMode="auto">
          <a:xfrm>
            <a:off x="508000" y="1412875"/>
            <a:ext cx="349885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cs typeface="+mn-cs"/>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cs typeface="+mn-cs"/>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cs typeface="+mn-cs"/>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cs typeface="+mn-cs"/>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cs typeface="+mn-cs"/>
              </a:defRPr>
            </a:lvl9pPr>
          </a:lstStyle>
          <a:p>
            <a:pPr algn="just">
              <a:lnSpc>
                <a:spcPct val="150000"/>
              </a:lnSpc>
              <a:defRPr/>
            </a:pPr>
            <a:r>
              <a:rPr lang="pt-BR" sz="2000" dirty="0" smtClean="0"/>
              <a:t>Idéia de criar um </a:t>
            </a:r>
            <a:r>
              <a:rPr lang="pt-BR" sz="2000" dirty="0" smtClean="0">
                <a:solidFill>
                  <a:srgbClr val="FF0000"/>
                </a:solidFill>
              </a:rPr>
              <a:t>interpretador para pequenos dispositivos</a:t>
            </a:r>
            <a:r>
              <a:rPr lang="pt-BR" sz="2000" dirty="0" smtClean="0"/>
              <a:t>, facilitando a reescrita de software para </a:t>
            </a:r>
            <a:r>
              <a:rPr lang="pt-BR" sz="2000" dirty="0" smtClean="0">
                <a:solidFill>
                  <a:srgbClr val="FF0000"/>
                </a:solidFill>
              </a:rPr>
              <a:t>aparelhos eletrônicos;</a:t>
            </a:r>
          </a:p>
          <a:p>
            <a:pPr marL="0" indent="0" algn="just">
              <a:buFont typeface="Wingdings" pitchFamily="2" charset="2"/>
              <a:buNone/>
              <a:defRPr/>
            </a:pPr>
            <a:endParaRPr lang="pt-BR" sz="2800" dirty="0" smtClean="0"/>
          </a:p>
        </p:txBody>
      </p:sp>
      <p:pic>
        <p:nvPicPr>
          <p:cNvPr id="922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888" y="508000"/>
            <a:ext cx="14398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513" y="1628775"/>
            <a:ext cx="4795837"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ço Reservado para Rodapé 1"/>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431405953"/>
      </p:ext>
    </p:extLst>
  </p:cSld>
  <p:clrMapOvr>
    <a:masterClrMapping/>
  </p:clrMapOvr>
  <p:transition spd="slow">
    <p:circl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txBox="1">
            <a:spLocks noChangeArrowheads="1"/>
          </p:cNvSpPr>
          <p:nvPr/>
        </p:nvSpPr>
        <p:spPr bwMode="auto">
          <a:xfrm>
            <a:off x="539750" y="549275"/>
            <a:ext cx="34671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r>
              <a:rPr lang="pt-BR" altLang="pt-BR" sz="3200" dirty="0" smtClean="0">
                <a:solidFill>
                  <a:srgbClr val="FF0000"/>
                </a:solidFill>
              </a:rPr>
              <a:t>Java</a:t>
            </a:r>
            <a:endParaRPr lang="pt-BR" altLang="pt-BR" sz="3200" dirty="0">
              <a:solidFill>
                <a:srgbClr val="FF0000"/>
              </a:solidFill>
            </a:endParaRPr>
          </a:p>
        </p:txBody>
      </p:sp>
      <p:pic>
        <p:nvPicPr>
          <p:cNvPr id="2253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888" y="508000"/>
            <a:ext cx="14398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Espaço Reservado para Conteúdo 2"/>
          <p:cNvSpPr>
            <a:spLocks noGrp="1"/>
          </p:cNvSpPr>
          <p:nvPr>
            <p:ph idx="1"/>
          </p:nvPr>
        </p:nvSpPr>
        <p:spPr>
          <a:xfrm>
            <a:off x="395288" y="1484313"/>
            <a:ext cx="7632700" cy="1808162"/>
          </a:xfrm>
        </p:spPr>
        <p:txBody>
          <a:bodyPr/>
          <a:lstStyle/>
          <a:p>
            <a:r>
              <a:rPr lang="pt-BR" altLang="pt-BR" sz="2000" smtClean="0"/>
              <a:t>Conjunto de classes (API, bibliotecas) disponíveis</a:t>
            </a:r>
            <a:br>
              <a:rPr lang="pt-BR" altLang="pt-BR" sz="2000" smtClean="0"/>
            </a:br>
            <a:endParaRPr lang="pt-BR" altLang="pt-BR" sz="2000" smtClean="0"/>
          </a:p>
          <a:p>
            <a:r>
              <a:rPr lang="pt-BR" altLang="pt-BR" sz="2000" smtClean="0"/>
              <a:t>Basicamente 3 plataformas</a:t>
            </a:r>
          </a:p>
        </p:txBody>
      </p:sp>
      <p:pic>
        <p:nvPicPr>
          <p:cNvPr id="225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708275"/>
            <a:ext cx="6227763"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Espaço Reservado para Rodapé 1"/>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104585136"/>
      </p:ext>
    </p:extLst>
  </p:cSld>
  <p:clrMapOvr>
    <a:masterClrMapping/>
  </p:clrMapOvr>
  <p:transition spd="slow">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1600200" y="1773237"/>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en-US" sz="3200" b="0" i="0" u="none">
                <a:solidFill>
                  <a:schemeClr val="lt1"/>
                </a:solidFill>
                <a:latin typeface="Arial"/>
                <a:ea typeface="Arial"/>
                <a:cs typeface="Arial"/>
                <a:sym typeface="Arial"/>
              </a:rPr>
              <a:t>Questionário</a:t>
            </a:r>
            <a:endParaRP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57</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641875783"/>
      </p:ext>
    </p:extLst>
  </p:cSld>
  <p:clrMapOvr>
    <a:masterClrMapping/>
  </p:clrMapOvr>
  <p:transition>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58</a:t>
            </a:fld>
            <a:endParaRPr/>
          </a:p>
        </p:txBody>
      </p:sp>
      <p:pic>
        <p:nvPicPr>
          <p:cNvPr id="588" name="Google Shape;588;p63"/>
          <p:cNvPicPr preferRelativeResize="0"/>
          <p:nvPr/>
        </p:nvPicPr>
        <p:blipFill rotWithShape="1">
          <a:blip r:embed="rId3">
            <a:alphaModFix/>
          </a:blip>
          <a:srcRect/>
          <a:stretch/>
        </p:blipFill>
        <p:spPr>
          <a:xfrm>
            <a:off x="7267575" y="508000"/>
            <a:ext cx="1439862" cy="495300"/>
          </a:xfrm>
          <a:prstGeom prst="rect">
            <a:avLst/>
          </a:prstGeom>
          <a:noFill/>
          <a:ln>
            <a:noFill/>
          </a:ln>
        </p:spPr>
      </p:pic>
      <p:sp>
        <p:nvSpPr>
          <p:cNvPr id="590" name="Google Shape;590;p63"/>
          <p:cNvSpPr txBox="1"/>
          <p:nvPr/>
        </p:nvSpPr>
        <p:spPr>
          <a:xfrm>
            <a:off x="4762" y="755650"/>
            <a:ext cx="82296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Questionário</a:t>
            </a:r>
            <a:endParaRPr/>
          </a:p>
        </p:txBody>
      </p:sp>
      <p:pic>
        <p:nvPicPr>
          <p:cNvPr id="591" name="Google Shape;591;p63"/>
          <p:cNvPicPr preferRelativeResize="0"/>
          <p:nvPr/>
        </p:nvPicPr>
        <p:blipFill rotWithShape="1">
          <a:blip r:embed="rId4">
            <a:alphaModFix/>
          </a:blip>
          <a:srcRect/>
          <a:stretch/>
        </p:blipFill>
        <p:spPr>
          <a:xfrm>
            <a:off x="223837" y="1433512"/>
            <a:ext cx="5795962" cy="3022600"/>
          </a:xfrm>
          <a:prstGeom prst="rect">
            <a:avLst/>
          </a:prstGeom>
          <a:noFill/>
          <a:ln>
            <a:noFill/>
          </a:ln>
        </p:spPr>
      </p:pic>
      <p:pic>
        <p:nvPicPr>
          <p:cNvPr id="592" name="Google Shape;592;p63"/>
          <p:cNvPicPr preferRelativeResize="0"/>
          <p:nvPr/>
        </p:nvPicPr>
        <p:blipFill rotWithShape="1">
          <a:blip r:embed="rId5">
            <a:alphaModFix/>
          </a:blip>
          <a:srcRect/>
          <a:stretch/>
        </p:blipFill>
        <p:spPr>
          <a:xfrm>
            <a:off x="5030787" y="3032125"/>
            <a:ext cx="3676650" cy="2847975"/>
          </a:xfrm>
          <a:prstGeom prst="rect">
            <a:avLst/>
          </a:prstGeom>
          <a:noFill/>
          <a:ln>
            <a:noFill/>
          </a:ln>
        </p:spPr>
      </p:pic>
      <p:sp>
        <p:nvSpPr>
          <p:cNvPr id="593" name="Google Shape;593;p63"/>
          <p:cNvSpPr txBox="1"/>
          <p:nvPr/>
        </p:nvSpPr>
        <p:spPr>
          <a:xfrm>
            <a:off x="223837" y="5167312"/>
            <a:ext cx="168116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a:solidFill>
                  <a:schemeClr val="dk1"/>
                </a:solidFill>
                <a:latin typeface="Arial"/>
                <a:ea typeface="Arial"/>
                <a:cs typeface="Arial"/>
                <a:sym typeface="Arial"/>
              </a:rPr>
              <a:t>Nome + RA</a:t>
            </a:r>
            <a:endParaRPr/>
          </a:p>
        </p:txBody>
      </p:sp>
      <p:cxnSp>
        <p:nvCxnSpPr>
          <p:cNvPr id="594" name="Google Shape;594;p63"/>
          <p:cNvCxnSpPr/>
          <p:nvPr/>
        </p:nvCxnSpPr>
        <p:spPr>
          <a:xfrm rot="10800000" flipH="1">
            <a:off x="2051050" y="4724400"/>
            <a:ext cx="3968750" cy="576262"/>
          </a:xfrm>
          <a:prstGeom prst="straightConnector1">
            <a:avLst/>
          </a:prstGeom>
          <a:noFill/>
          <a:ln w="9525" cap="flat" cmpd="sng">
            <a:solidFill>
              <a:schemeClr val="dk1"/>
            </a:solidFill>
            <a:prstDash val="solid"/>
            <a:miter lim="800000"/>
            <a:headEnd type="none" w="med" len="med"/>
            <a:tailEnd type="triangle" w="med" len="med"/>
          </a:ln>
        </p:spPr>
      </p:cxnSp>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cSld>
  <p:clrMapOvr>
    <a:masterClrMapping/>
  </p:clrMapOvr>
  <p:transition>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449262"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Objetivo</a:t>
            </a:r>
            <a:endParaRPr/>
          </a:p>
        </p:txBody>
      </p:sp>
      <p:sp>
        <p:nvSpPr>
          <p:cNvPr id="146" name="Google Shape;146;p1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59</a:t>
            </a:fld>
            <a:endParaRPr/>
          </a:p>
        </p:txBody>
      </p:sp>
      <p:pic>
        <p:nvPicPr>
          <p:cNvPr id="147"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8" name="Google Shape;148;p17"/>
          <p:cNvSpPr txBox="1"/>
          <p:nvPr/>
        </p:nvSpPr>
        <p:spPr>
          <a:xfrm>
            <a:off x="1583781" y="1393872"/>
            <a:ext cx="6222739" cy="4749800"/>
          </a:xfrm>
          <a:prstGeom prst="rect">
            <a:avLst/>
          </a:prstGeom>
          <a:noFill/>
          <a:ln>
            <a:noFill/>
          </a:ln>
        </p:spPr>
        <p:txBody>
          <a:bodyPr spcFirstLastPara="1" wrap="square" lIns="91425" tIns="45700" rIns="91425" bIns="45700" anchor="t" anchorCtr="0">
            <a:noAutofit/>
          </a:bodyPr>
          <a:lstStyle/>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Linguagem de Programação</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Algoritmo</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PT" sz="1600" b="1" dirty="0">
                <a:latin typeface="Calibri" panose="020F0502020204030204" pitchFamily="34" charset="0"/>
                <a:ea typeface="Calibri" panose="020F0502020204030204" pitchFamily="34" charset="0"/>
                <a:cs typeface="Times New Roman" panose="02020603050405020304" pitchFamily="18" charset="0"/>
              </a:rPr>
              <a:t>Componentes de um algoritmo</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Tipos de Linguagem </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Conceitos Básicos</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Tradutores</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US" sz="1600" b="1" dirty="0" err="1">
                <a:latin typeface="Calibri" panose="020F0502020204030204" pitchFamily="34" charset="0"/>
                <a:ea typeface="Calibri" panose="020F0502020204030204" pitchFamily="34" charset="0"/>
                <a:cs typeface="Times New Roman" panose="02020603050405020304" pitchFamily="18" charset="0"/>
              </a:rPr>
              <a:t>Compilador</a:t>
            </a:r>
            <a:r>
              <a:rPr lang="en-US" sz="1600" b="1" dirty="0">
                <a:latin typeface="Calibri" panose="020F0502020204030204" pitchFamily="34" charset="0"/>
                <a:ea typeface="Calibri" panose="020F0502020204030204" pitchFamily="34" charset="0"/>
                <a:cs typeface="Times New Roman" panose="02020603050405020304" pitchFamily="18" charset="0"/>
              </a:rPr>
              <a:t>;</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US" sz="1600" b="1" dirty="0" err="1">
                <a:latin typeface="Calibri" panose="020F0502020204030204" pitchFamily="34" charset="0"/>
                <a:ea typeface="Calibri" panose="020F0502020204030204" pitchFamily="34" charset="0"/>
                <a:cs typeface="Times New Roman" panose="02020603050405020304" pitchFamily="18" charset="0"/>
              </a:rPr>
              <a:t>Interpretador</a:t>
            </a:r>
            <a:r>
              <a:rPr lang="en-US" sz="1600" b="1" dirty="0">
                <a:latin typeface="Calibri" panose="020F0502020204030204" pitchFamily="34" charset="0"/>
                <a:ea typeface="Calibri" panose="020F0502020204030204" pitchFamily="34" charset="0"/>
                <a:cs typeface="Times New Roman" panose="02020603050405020304" pitchFamily="18" charset="0"/>
              </a:rPr>
              <a:t>; </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en-US" sz="1600" b="1" dirty="0" err="1">
                <a:latin typeface="Calibri" panose="020F0502020204030204" pitchFamily="34" charset="0"/>
                <a:ea typeface="Calibri" panose="020F0502020204030204" pitchFamily="34" charset="0"/>
                <a:cs typeface="Times New Roman" panose="02020603050405020304" pitchFamily="18" charset="0"/>
              </a:rPr>
              <a:t>Montadores</a:t>
            </a:r>
            <a:r>
              <a:rPr lang="en-US" sz="1600" b="1" dirty="0">
                <a:latin typeface="Calibri" panose="020F0502020204030204" pitchFamily="34" charset="0"/>
                <a:ea typeface="Calibri" panose="020F0502020204030204" pitchFamily="34" charset="0"/>
                <a:cs typeface="Times New Roman" panose="02020603050405020304" pitchFamily="18" charset="0"/>
              </a:rPr>
              <a:t>.</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US" sz="1600" b="1" dirty="0" err="1">
                <a:latin typeface="Calibri" panose="020F0502020204030204" pitchFamily="34" charset="0"/>
                <a:ea typeface="Calibri" panose="020F0502020204030204" pitchFamily="34" charset="0"/>
                <a:cs typeface="Times New Roman" panose="02020603050405020304" pitchFamily="18" charset="0"/>
              </a:rPr>
              <a:t>Compilador</a:t>
            </a:r>
            <a:r>
              <a:rPr lang="en-US" sz="1600" b="1" dirty="0">
                <a:latin typeface="Calibri" panose="020F0502020204030204" pitchFamily="34" charset="0"/>
                <a:ea typeface="Calibri" panose="020F0502020204030204" pitchFamily="34" charset="0"/>
                <a:cs typeface="Times New Roman" panose="02020603050405020304" pitchFamily="18" charset="0"/>
              </a:rPr>
              <a:t> x </a:t>
            </a:r>
            <a:r>
              <a:rPr lang="en-US" sz="1600" b="1" dirty="0" err="1">
                <a:latin typeface="Calibri" panose="020F0502020204030204" pitchFamily="34" charset="0"/>
                <a:ea typeface="Calibri" panose="020F0502020204030204" pitchFamily="34" charset="0"/>
                <a:cs typeface="Times New Roman" panose="02020603050405020304" pitchFamily="18" charset="0"/>
              </a:rPr>
              <a:t>Interpretador</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Linguagens  de Mercado</a:t>
            </a:r>
            <a:endParaRPr lang="pt-BR"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pt-BR" sz="1600" b="1" dirty="0">
                <a:latin typeface="Calibri" panose="020F0502020204030204" pitchFamily="34" charset="0"/>
                <a:ea typeface="Calibri" panose="020F0502020204030204" pitchFamily="34" charset="0"/>
                <a:cs typeface="Times New Roman" panose="02020603050405020304" pitchFamily="18" charset="0"/>
              </a:rPr>
              <a:t>Questionário</a:t>
            </a:r>
            <a:endParaRPr lang="pt-BR"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Espaço Reservado para Rodapé 1"/>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1892964874"/>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a:t>Linguagem de computador</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6</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250825" y="1756784"/>
            <a:ext cx="4572000" cy="4462760"/>
          </a:xfrm>
          <a:prstGeom prst="rect">
            <a:avLst/>
          </a:prstGeom>
        </p:spPr>
        <p:txBody>
          <a:bodyPr>
            <a:spAutoFit/>
          </a:bodyPr>
          <a:lstStyle/>
          <a:p>
            <a:pPr algn="just" eaLnBrk="1" hangingPunct="1">
              <a:lnSpc>
                <a:spcPct val="150000"/>
              </a:lnSpc>
            </a:pPr>
            <a:r>
              <a:rPr lang="pt-BR" altLang="pt-BR" sz="2000" b="1" dirty="0">
                <a:latin typeface="+mn-lt"/>
              </a:rPr>
              <a:t>Uma linguagem de programação é um método padronizado para comunicar instruções para um computador.</a:t>
            </a:r>
          </a:p>
          <a:p>
            <a:pPr algn="just" eaLnBrk="1" hangingPunct="1">
              <a:lnSpc>
                <a:spcPct val="150000"/>
              </a:lnSpc>
            </a:pPr>
            <a:endParaRPr lang="pt-BR" altLang="pt-BR" sz="2000" b="1" dirty="0">
              <a:latin typeface="+mn-lt"/>
            </a:endParaRPr>
          </a:p>
          <a:p>
            <a:pPr algn="just" eaLnBrk="1" hangingPunct="1">
              <a:lnSpc>
                <a:spcPct val="150000"/>
              </a:lnSpc>
            </a:pPr>
            <a:r>
              <a:rPr lang="pt-BR" altLang="pt-BR" sz="2000" b="1" dirty="0">
                <a:latin typeface="+mn-lt"/>
              </a:rPr>
              <a:t>É um conjunto de regras </a:t>
            </a:r>
            <a:r>
              <a:rPr lang="pt-BR" altLang="pt-BR" sz="2000" b="1" dirty="0">
                <a:solidFill>
                  <a:srgbClr val="FF0000"/>
                </a:solidFill>
                <a:latin typeface="+mn-lt"/>
              </a:rPr>
              <a:t>sintáticas</a:t>
            </a:r>
            <a:r>
              <a:rPr lang="pt-BR" altLang="pt-BR" sz="2000" b="1" dirty="0">
                <a:latin typeface="+mn-lt"/>
              </a:rPr>
              <a:t> e </a:t>
            </a:r>
            <a:r>
              <a:rPr lang="pt-BR" altLang="pt-BR" sz="2000" b="1" dirty="0">
                <a:solidFill>
                  <a:srgbClr val="FF0000"/>
                </a:solidFill>
                <a:latin typeface="+mn-lt"/>
              </a:rPr>
              <a:t>semânticas</a:t>
            </a:r>
            <a:r>
              <a:rPr lang="pt-BR" altLang="pt-BR" sz="2000" b="1" dirty="0">
                <a:latin typeface="+mn-lt"/>
              </a:rPr>
              <a:t> usadas para definir um programa de computador.</a:t>
            </a:r>
          </a:p>
          <a:p>
            <a:pPr eaLnBrk="1" hangingPunct="1"/>
            <a:endParaRPr lang="pt-BR" altLang="pt-BR" b="1" dirty="0">
              <a:latin typeface="Bookman Old Style" panose="02050604050505020204" pitchFamily="18" charset="0"/>
            </a:endParaRPr>
          </a:p>
        </p:txBody>
      </p:sp>
      <p:pic>
        <p:nvPicPr>
          <p:cNvPr id="3" name="Imagem 2"/>
          <p:cNvPicPr>
            <a:picLocks noChangeAspect="1"/>
          </p:cNvPicPr>
          <p:nvPr/>
        </p:nvPicPr>
        <p:blipFill>
          <a:blip r:embed="rId4"/>
          <a:stretch>
            <a:fillRect/>
          </a:stretch>
        </p:blipFill>
        <p:spPr>
          <a:xfrm>
            <a:off x="5098603" y="1756784"/>
            <a:ext cx="3954913" cy="2132828"/>
          </a:xfrm>
          <a:prstGeom prst="rect">
            <a:avLst/>
          </a:prstGeom>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2410150184"/>
      </p:ext>
    </p:extLst>
  </p:cSld>
  <p:clrMapOvr>
    <a:masterClrMapping/>
  </p:clrMapOvr>
  <p:transition>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5"/>
          <p:cNvSpPr txBox="1">
            <a:spLocks noGrp="1"/>
          </p:cNvSpPr>
          <p:nvPr>
            <p:ph type="title"/>
          </p:nvPr>
        </p:nvSpPr>
        <p:spPr>
          <a:xfrm>
            <a:off x="2916237" y="1916112"/>
            <a:ext cx="3384550" cy="19446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Arial"/>
              <a:buNone/>
            </a:pPr>
            <a:r>
              <a:rPr lang="en-US" sz="5400" b="0" i="0" u="none">
                <a:solidFill>
                  <a:schemeClr val="dk1"/>
                </a:solidFill>
                <a:latin typeface="Arial"/>
                <a:ea typeface="Arial"/>
                <a:cs typeface="Arial"/>
                <a:sym typeface="Arial"/>
              </a:rPr>
              <a:t>Dúvidas</a:t>
            </a:r>
            <a:endParaRPr/>
          </a:p>
        </p:txBody>
      </p:sp>
      <p:sp>
        <p:nvSpPr>
          <p:cNvPr id="610" name="Google Shape;610;p6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60</a:t>
            </a:fld>
            <a:endParaRPr/>
          </a:p>
        </p:txBody>
      </p:sp>
      <p:sp>
        <p:nvSpPr>
          <p:cNvPr id="611" name="Google Shape;611;p65"/>
          <p:cNvSpPr txBox="1"/>
          <p:nvPr/>
        </p:nvSpPr>
        <p:spPr>
          <a:xfrm>
            <a:off x="2555875" y="4292600"/>
            <a:ext cx="5921375" cy="457200"/>
          </a:xfrm>
          <a:prstGeom prst="rect">
            <a:avLst/>
          </a:prstGeom>
          <a:noFill/>
          <a:ln>
            <a:noFill/>
          </a:ln>
        </p:spPr>
        <p:txBody>
          <a:bodyPr spcFirstLastPara="1" wrap="square" lIns="91425" tIns="45700" rIns="91425" bIns="45700" anchor="t" anchorCtr="0">
            <a:noAutofit/>
          </a:bodyPr>
          <a:lstStyle/>
          <a:p>
            <a:pPr marL="342900" marR="0" lvl="0" indent="-228600" algn="r" rtl="0">
              <a:lnSpc>
                <a:spcPct val="90000"/>
              </a:lnSpc>
              <a:spcBef>
                <a:spcPts val="0"/>
              </a:spcBef>
              <a:spcAft>
                <a:spcPts val="0"/>
              </a:spcAft>
              <a:buClr>
                <a:schemeClr val="lt2"/>
              </a:buClr>
              <a:buSzPts val="1800"/>
              <a:buFont typeface="Noto Sans Symbols"/>
              <a:buNone/>
            </a:pPr>
            <a:endParaRPr sz="2400" b="0" i="0" u="none">
              <a:solidFill>
                <a:schemeClr val="dk1"/>
              </a:solidFill>
              <a:latin typeface="Arial"/>
              <a:ea typeface="Arial"/>
              <a:cs typeface="Arial"/>
              <a:sym typeface="Arial"/>
            </a:endParaRPr>
          </a:p>
          <a:p>
            <a:pPr marL="342900" marR="0" lvl="0" indent="-342900" algn="r" rtl="0">
              <a:lnSpc>
                <a:spcPct val="90000"/>
              </a:lnSpc>
              <a:spcBef>
                <a:spcPts val="480"/>
              </a:spcBef>
              <a:spcAft>
                <a:spcPts val="0"/>
              </a:spcAft>
              <a:buClr>
                <a:schemeClr val="lt2"/>
              </a:buClr>
              <a:buSzPts val="1800"/>
              <a:buFont typeface="Noto Sans Symbols"/>
              <a:buChar char="■"/>
            </a:pPr>
            <a:r>
              <a:rPr lang="en-US" sz="2400" b="0" i="0" u="none">
                <a:solidFill>
                  <a:schemeClr val="dk1"/>
                </a:solidFill>
                <a:latin typeface="Arial"/>
                <a:ea typeface="Arial"/>
                <a:cs typeface="Arial"/>
                <a:sym typeface="Arial"/>
              </a:rPr>
              <a:t>Jose.wellington@ceub.edu.br</a:t>
            </a:r>
            <a:endParaRPr/>
          </a:p>
        </p:txBody>
      </p:sp>
      <p:pic>
        <p:nvPicPr>
          <p:cNvPr id="612" name="Google Shape;612;p65"/>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a:t>Linguagem de computador</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7</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250824" y="1457325"/>
            <a:ext cx="4867085" cy="3323987"/>
          </a:xfrm>
          <a:prstGeom prst="rect">
            <a:avLst/>
          </a:prstGeom>
        </p:spPr>
        <p:txBody>
          <a:bodyPr wrap="square">
            <a:spAutoFit/>
          </a:bodyPr>
          <a:lstStyle/>
          <a:p>
            <a:pPr algn="just" eaLnBrk="1" hangingPunct="1">
              <a:lnSpc>
                <a:spcPct val="150000"/>
              </a:lnSpc>
            </a:pPr>
            <a:r>
              <a:rPr lang="pt-BR" altLang="pt-BR" sz="2000" b="1" dirty="0">
                <a:latin typeface="+mn-lt"/>
              </a:rPr>
              <a:t>Podemos dizer ainda que em computação, uma linguagem de programação é a </a:t>
            </a:r>
            <a:r>
              <a:rPr lang="pt-BR" altLang="pt-BR" sz="2000" b="1" dirty="0">
                <a:solidFill>
                  <a:srgbClr val="FF0000"/>
                </a:solidFill>
                <a:latin typeface="+mn-lt"/>
              </a:rPr>
              <a:t>ferramenta de comunicação</a:t>
            </a:r>
            <a:r>
              <a:rPr lang="pt-BR" altLang="pt-BR" sz="2000" b="1" dirty="0">
                <a:latin typeface="+mn-lt"/>
              </a:rPr>
              <a:t> entre o programador que visa resolver um problema e o computador que irá ajudá-lo a resolver.</a:t>
            </a:r>
          </a:p>
        </p:txBody>
      </p:sp>
      <p:pic>
        <p:nvPicPr>
          <p:cNvPr id="3" name="Imagem 2"/>
          <p:cNvPicPr>
            <a:picLocks noChangeAspect="1"/>
          </p:cNvPicPr>
          <p:nvPr/>
        </p:nvPicPr>
        <p:blipFill>
          <a:blip r:embed="rId4"/>
          <a:stretch>
            <a:fillRect/>
          </a:stretch>
        </p:blipFill>
        <p:spPr>
          <a:xfrm>
            <a:off x="5508529" y="1419555"/>
            <a:ext cx="3178271" cy="3471469"/>
          </a:xfrm>
          <a:prstGeom prst="rect">
            <a:avLst/>
          </a:prstGeom>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3149944446"/>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250825" y="85725"/>
            <a:ext cx="8229600" cy="1371600"/>
          </a:xfrm>
          <a:prstGeom prst="rect">
            <a:avLst/>
          </a:prstGeom>
          <a:noFill/>
          <a:ln>
            <a:noFill/>
          </a:ln>
        </p:spPr>
        <p:txBody>
          <a:bodyPr spcFirstLastPara="1" wrap="square" lIns="91425" tIns="45700" rIns="91425" bIns="45700" anchor="ctr" anchorCtr="0">
            <a:noAutofit/>
          </a:bodyPr>
          <a:lstStyle/>
          <a:p>
            <a:r>
              <a:rPr lang="pt-BR" sz="2400" b="1" dirty="0"/>
              <a:t>Linguagem de computador</a:t>
            </a:r>
            <a:endParaRPr lang="pt-BR" sz="2400" dirty="0"/>
          </a:p>
        </p:txBody>
      </p:sp>
      <p:sp>
        <p:nvSpPr>
          <p:cNvPr id="163" name="Google Shape;163;p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8</a:t>
            </a:fld>
            <a:endParaRPr/>
          </a:p>
        </p:txBody>
      </p:sp>
      <p:pic>
        <p:nvPicPr>
          <p:cNvPr id="164" name="Google Shape;164;p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Retângulo 1"/>
          <p:cNvSpPr/>
          <p:nvPr/>
        </p:nvSpPr>
        <p:spPr>
          <a:xfrm>
            <a:off x="38100" y="1252190"/>
            <a:ext cx="4597901" cy="5170646"/>
          </a:xfrm>
          <a:prstGeom prst="rect">
            <a:avLst/>
          </a:prstGeom>
        </p:spPr>
        <p:txBody>
          <a:bodyPr wrap="square">
            <a:spAutoFit/>
          </a:bodyPr>
          <a:lstStyle/>
          <a:p>
            <a:pPr marL="342900" lvl="0" indent="-342900" algn="just" eaLnBrk="0" fontAlgn="base" hangingPunct="0">
              <a:lnSpc>
                <a:spcPct val="150000"/>
              </a:lnSpc>
              <a:spcBef>
                <a:spcPct val="0"/>
              </a:spcBef>
              <a:spcAft>
                <a:spcPct val="0"/>
              </a:spcAft>
              <a:buClrTx/>
              <a:buFont typeface="Arial" pitchFamily="34" charset="0"/>
              <a:buChar char="•"/>
              <a:defRPr/>
            </a:pPr>
            <a:r>
              <a:rPr lang="pt-BR" sz="2000" b="1" kern="1200" dirty="0">
                <a:solidFill>
                  <a:prstClr val="black"/>
                </a:solidFill>
                <a:latin typeface="+mn-lt"/>
                <a:ea typeface="+mn-ea"/>
                <a:cs typeface="Arial" charset="0"/>
              </a:rPr>
              <a:t>Pode ser usada para descrever algoritmos; isto é, </a:t>
            </a:r>
            <a:r>
              <a:rPr lang="pt-BR" sz="2000" b="1" kern="1200" dirty="0" smtClean="0">
                <a:solidFill>
                  <a:prstClr val="black"/>
                </a:solidFill>
                <a:latin typeface="+mn-lt"/>
                <a:ea typeface="+mn-ea"/>
                <a:cs typeface="Arial" charset="0"/>
              </a:rPr>
              <a:t>sequências </a:t>
            </a:r>
            <a:r>
              <a:rPr lang="pt-BR" sz="2000" b="1" kern="1200" dirty="0">
                <a:solidFill>
                  <a:prstClr val="black"/>
                </a:solidFill>
                <a:latin typeface="+mn-lt"/>
                <a:ea typeface="+mn-ea"/>
                <a:cs typeface="Arial" charset="0"/>
              </a:rPr>
              <a:t>de passos que levam à solução de um problema.  </a:t>
            </a:r>
            <a:endParaRPr lang="pt-BR" sz="2000" b="1" kern="1200" dirty="0" smtClean="0">
              <a:solidFill>
                <a:prstClr val="black"/>
              </a:solidFill>
              <a:latin typeface="+mn-lt"/>
              <a:ea typeface="+mn-ea"/>
              <a:cs typeface="Arial" charset="0"/>
            </a:endParaRPr>
          </a:p>
          <a:p>
            <a:pPr marL="342900" lvl="0" indent="-342900" algn="just" eaLnBrk="0" fontAlgn="base" hangingPunct="0">
              <a:lnSpc>
                <a:spcPct val="150000"/>
              </a:lnSpc>
              <a:spcBef>
                <a:spcPct val="0"/>
              </a:spcBef>
              <a:spcAft>
                <a:spcPct val="0"/>
              </a:spcAft>
              <a:buClrTx/>
              <a:buFont typeface="Arial" pitchFamily="34" charset="0"/>
              <a:buChar char="•"/>
              <a:defRPr/>
            </a:pPr>
            <a:r>
              <a:rPr lang="pt-BR" sz="2000" b="1" kern="1200" dirty="0">
                <a:solidFill>
                  <a:prstClr val="black"/>
                </a:solidFill>
                <a:latin typeface="+mn-lt"/>
                <a:ea typeface="+mn-ea"/>
                <a:cs typeface="Arial" charset="0"/>
              </a:rPr>
              <a:t> </a:t>
            </a:r>
            <a:r>
              <a:rPr lang="pt-BR" sz="2000" b="1" kern="1200" dirty="0" smtClean="0">
                <a:solidFill>
                  <a:srgbClr val="FF0000"/>
                </a:solidFill>
                <a:latin typeface="+mn-lt"/>
                <a:ea typeface="+mn-ea"/>
                <a:cs typeface="Arial" charset="0"/>
              </a:rPr>
              <a:t>Um </a:t>
            </a:r>
            <a:r>
              <a:rPr lang="pt-BR" sz="2000" b="1" kern="1200" dirty="0">
                <a:solidFill>
                  <a:srgbClr val="FF0000"/>
                </a:solidFill>
                <a:latin typeface="+mn-lt"/>
                <a:ea typeface="+mn-ea"/>
                <a:cs typeface="Arial" charset="0"/>
              </a:rPr>
              <a:t>algoritmo é um conjunto finito de regras  que fornece uma sequência 	de operações para resolver um problema específico</a:t>
            </a:r>
            <a:r>
              <a:rPr lang="pt-BR" sz="2000" kern="1200" dirty="0">
                <a:solidFill>
                  <a:srgbClr val="FF0000"/>
                </a:solidFill>
                <a:latin typeface="+mn-lt"/>
                <a:ea typeface="+mn-ea"/>
                <a:cs typeface="Arial" charset="0"/>
              </a:rPr>
              <a:t>.</a:t>
            </a:r>
          </a:p>
          <a:p>
            <a:pPr marL="342900" lvl="0" indent="-342900" algn="just" eaLnBrk="0" fontAlgn="base" hangingPunct="0">
              <a:lnSpc>
                <a:spcPct val="150000"/>
              </a:lnSpc>
              <a:spcBef>
                <a:spcPct val="0"/>
              </a:spcBef>
              <a:spcAft>
                <a:spcPct val="0"/>
              </a:spcAft>
              <a:buClrTx/>
              <a:defRPr/>
            </a:pPr>
            <a:endParaRPr lang="pt-BR" sz="2000" b="1" kern="1200" dirty="0">
              <a:solidFill>
                <a:prstClr val="black"/>
              </a:solidFill>
              <a:latin typeface="+mn-lt"/>
              <a:ea typeface="+mn-ea"/>
              <a:cs typeface="Arial" charset="0"/>
            </a:endParaRPr>
          </a:p>
          <a:p>
            <a:pPr marL="342900" lvl="0" indent="-342900" algn="just" eaLnBrk="0" fontAlgn="base" hangingPunct="0">
              <a:lnSpc>
                <a:spcPct val="150000"/>
              </a:lnSpc>
              <a:spcBef>
                <a:spcPct val="0"/>
              </a:spcBef>
              <a:spcAft>
                <a:spcPct val="0"/>
              </a:spcAft>
              <a:buClrTx/>
              <a:buFont typeface="Arial" pitchFamily="34" charset="0"/>
              <a:buChar char="•"/>
              <a:defRPr/>
            </a:pPr>
            <a:r>
              <a:rPr lang="pt-BR" sz="2000" b="1" kern="1200" dirty="0">
                <a:solidFill>
                  <a:prstClr val="black"/>
                </a:solidFill>
                <a:latin typeface="+mn-lt"/>
                <a:ea typeface="+mn-ea"/>
                <a:cs typeface="Arial" charset="0"/>
              </a:rPr>
              <a:t>Pode ser usada para especificar algoritmos com precisão.</a:t>
            </a:r>
          </a:p>
        </p:txBody>
      </p:sp>
      <p:pic>
        <p:nvPicPr>
          <p:cNvPr id="3" name="Imagem 2"/>
          <p:cNvPicPr>
            <a:picLocks noChangeAspect="1"/>
          </p:cNvPicPr>
          <p:nvPr/>
        </p:nvPicPr>
        <p:blipFill>
          <a:blip r:embed="rId4"/>
          <a:stretch>
            <a:fillRect/>
          </a:stretch>
        </p:blipFill>
        <p:spPr>
          <a:xfrm>
            <a:off x="4664434" y="1879600"/>
            <a:ext cx="4161606" cy="3047242"/>
          </a:xfrm>
          <a:prstGeom prst="rect">
            <a:avLst/>
          </a:prstGeom>
        </p:spPr>
      </p:pic>
      <p:sp>
        <p:nvSpPr>
          <p:cNvPr id="5" name="Espaço Reservado para Rodapé 4"/>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4202978064"/>
      </p:ext>
    </p:extLst>
  </p:cSld>
  <p:clrMapOvr>
    <a:masterClrMapping/>
  </p:clrMapOvr>
  <p:transition>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ctrTitle"/>
          </p:nvPr>
        </p:nvSpPr>
        <p:spPr>
          <a:xfrm>
            <a:off x="4306438" y="1718646"/>
            <a:ext cx="3786685" cy="2209800"/>
          </a:xfrm>
          <a:prstGeom prst="rect">
            <a:avLst/>
          </a:prstGeom>
          <a:noFill/>
          <a:ln>
            <a:noFill/>
          </a:ln>
        </p:spPr>
        <p:txBody>
          <a:bodyPr spcFirstLastPara="1" wrap="square" lIns="91425" tIns="45700" rIns="91425" bIns="45700" anchor="ctr" anchorCtr="0">
            <a:noAutofit/>
          </a:bodyPr>
          <a:lstStyle/>
          <a:p>
            <a:r>
              <a:rPr lang="pt-BR" sz="3200" b="1" dirty="0" smtClean="0"/>
              <a:t>Algoritmo</a:t>
            </a:r>
            <a:endParaRPr lang="pt-BR" sz="3200" dirty="0"/>
          </a:p>
        </p:txBody>
      </p:sp>
      <p:sp>
        <p:nvSpPr>
          <p:cNvPr id="155" name="Google Shape;155;p1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9</a:t>
            </a:fld>
            <a:endParaRPr/>
          </a:p>
        </p:txBody>
      </p:sp>
      <p:pic>
        <p:nvPicPr>
          <p:cNvPr id="156" name="Google Shape;156;p18"/>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04 - Linguagem de Programação</a:t>
            </a:r>
            <a:endParaRPr lang="pt-BR"/>
          </a:p>
        </p:txBody>
      </p:sp>
    </p:spTree>
    <p:extLst>
      <p:ext uri="{BB962C8B-B14F-4D97-AF65-F5344CB8AC3E}">
        <p14:creationId xmlns:p14="http://schemas.microsoft.com/office/powerpoint/2010/main" val="2460551867"/>
      </p:ext>
    </p:extLst>
  </p:cSld>
  <p:clrMapOvr>
    <a:masterClrMapping/>
  </p:clrMapOvr>
  <p:transition>
    <p:push/>
  </p:transition>
</p:sld>
</file>

<file path=ppt/theme/theme1.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TotalTime>
  <Words>1996</Words>
  <Application>Microsoft Office PowerPoint</Application>
  <PresentationFormat>Apresentação na tela (4:3)</PresentationFormat>
  <Paragraphs>377</Paragraphs>
  <Slides>60</Slides>
  <Notes>55</Notes>
  <HiddenSlides>0</HiddenSlides>
  <MMClips>0</MMClips>
  <ScaleCrop>false</ScaleCrop>
  <HeadingPairs>
    <vt:vector size="8" baseType="variant">
      <vt:variant>
        <vt:lpstr>Fontes usadas</vt:lpstr>
      </vt:variant>
      <vt:variant>
        <vt:i4>12</vt:i4>
      </vt:variant>
      <vt:variant>
        <vt:lpstr>Tema</vt:lpstr>
      </vt:variant>
      <vt:variant>
        <vt:i4>2</vt:i4>
      </vt:variant>
      <vt:variant>
        <vt:lpstr>Servidores OLE inseridos</vt:lpstr>
      </vt:variant>
      <vt:variant>
        <vt:i4>1</vt:i4>
      </vt:variant>
      <vt:variant>
        <vt:lpstr>Títulos de slides</vt:lpstr>
      </vt:variant>
      <vt:variant>
        <vt:i4>60</vt:i4>
      </vt:variant>
    </vt:vector>
  </HeadingPairs>
  <TitlesOfParts>
    <vt:vector size="75" baseType="lpstr">
      <vt:lpstr>ヒラギノ角ゴ ProN W6</vt:lpstr>
      <vt:lpstr>Arial Bold</vt:lpstr>
      <vt:lpstr>Arial</vt:lpstr>
      <vt:lpstr>Bookman Old Style</vt:lpstr>
      <vt:lpstr>Arial Black</vt:lpstr>
      <vt:lpstr>Calibri</vt:lpstr>
      <vt:lpstr>Times New Roman</vt:lpstr>
      <vt:lpstr>Noto Sans Symbols</vt:lpstr>
      <vt:lpstr>Wingdings</vt:lpstr>
      <vt:lpstr>Arial Unicode MS</vt:lpstr>
      <vt:lpstr>Symbol</vt:lpstr>
      <vt:lpstr>ヒラギノ角ゴ ProN W3</vt:lpstr>
      <vt:lpstr>1_Pixel</vt:lpstr>
      <vt:lpstr>Pixel</vt:lpstr>
      <vt:lpstr>Imagem de Bitmap</vt:lpstr>
      <vt:lpstr>Introdução à Computação Linguagem de computador 60 hrs</vt:lpstr>
      <vt:lpstr>Plano de Ensino</vt:lpstr>
      <vt:lpstr>Objetivo</vt:lpstr>
      <vt:lpstr>Linguagem de computador</vt:lpstr>
      <vt:lpstr>Linguagem de computador</vt:lpstr>
      <vt:lpstr>Linguagem de computador</vt:lpstr>
      <vt:lpstr>Linguagem de computador</vt:lpstr>
      <vt:lpstr>Linguagem de computador</vt:lpstr>
      <vt:lpstr>Algoritmo</vt:lpstr>
      <vt:lpstr>Apresentação do PowerPoint</vt:lpstr>
      <vt:lpstr>Apresentação do PowerPoint</vt:lpstr>
      <vt:lpstr>Apresentação do PowerPoint</vt:lpstr>
      <vt:lpstr>Fluxograma</vt:lpstr>
      <vt:lpstr>Linguagem de computador</vt:lpstr>
      <vt:lpstr>Linguagem de computador</vt:lpstr>
      <vt:lpstr>Linguagem de computador</vt:lpstr>
      <vt:lpstr>Linguagem de computador</vt:lpstr>
      <vt:lpstr>Linguagem de computador</vt:lpstr>
      <vt:lpstr>Tipos de Linguagem </vt:lpstr>
      <vt:lpstr>Tipos de Linguagem </vt:lpstr>
      <vt:lpstr>Tipos de Linguagem </vt:lpstr>
      <vt:lpstr>Tipos de Linguagem </vt:lpstr>
      <vt:lpstr>Tipos de Linguagem </vt:lpstr>
      <vt:lpstr>Tipos de Linguagem </vt:lpstr>
      <vt:lpstr>Tipos de Linguagem </vt:lpstr>
      <vt:lpstr>Conceitos Básicos Linguagem de Programação</vt:lpstr>
      <vt:lpstr>Conceitos Básicos Linguagem de Programação</vt:lpstr>
      <vt:lpstr>Conceitos Básicos Linguagem de Programação</vt:lpstr>
      <vt:lpstr>Conceitos Básicos Linguagem de Programação</vt:lpstr>
      <vt:lpstr>Conceitos Básicos Linguagem de Programação</vt:lpstr>
      <vt:lpstr>Tradutores</vt:lpstr>
      <vt:lpstr>Tradutores</vt:lpstr>
      <vt:lpstr>Tradutores</vt:lpstr>
      <vt:lpstr>Tradutores</vt:lpstr>
      <vt:lpstr>Tradutores</vt:lpstr>
      <vt:lpstr>Tradutores - Compilador</vt:lpstr>
      <vt:lpstr>Tradutores - Compilador</vt:lpstr>
      <vt:lpstr>Tradutores - Compilador</vt:lpstr>
      <vt:lpstr>Tradutores - Compilador</vt:lpstr>
      <vt:lpstr>Tradutores - Compilador</vt:lpstr>
      <vt:lpstr>Tradutores - Compilador</vt:lpstr>
      <vt:lpstr>Tradutores - Compilador</vt:lpstr>
      <vt:lpstr>Tradutores - Compilador</vt:lpstr>
      <vt:lpstr>Tradutores</vt:lpstr>
      <vt:lpstr>Linguagens de Mercado</vt:lpstr>
      <vt:lpstr>Linguagens de Mercado</vt:lpstr>
      <vt:lpstr>Linguagens de Mercado</vt:lpstr>
      <vt:lpstr>Linguagens de Mercado</vt:lpstr>
      <vt:lpstr>Linguagens de Mercado</vt:lpstr>
      <vt:lpstr>Linguagens de Mercado</vt:lpstr>
      <vt:lpstr>Linguagens de Mercado</vt:lpstr>
      <vt:lpstr>Apresentação do PowerPoint</vt:lpstr>
      <vt:lpstr>Apresentação do PowerPoint</vt:lpstr>
      <vt:lpstr>Apresentação do PowerPoint</vt:lpstr>
      <vt:lpstr>Apresentação do PowerPoint</vt:lpstr>
      <vt:lpstr>Apresentação do PowerPoint</vt:lpstr>
      <vt:lpstr>Questionário</vt:lpstr>
      <vt:lpstr>Apresentação do PowerPoint</vt:lpstr>
      <vt:lpstr>Objetivo</vt:lpstr>
      <vt:lpstr>Dúvidas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Computação Linguagem de computador 60 hrs</dc:title>
  <cp:lastModifiedBy>Home Well</cp:lastModifiedBy>
  <cp:revision>35</cp:revision>
  <dcterms:modified xsi:type="dcterms:W3CDTF">2019-08-22T12:48:37Z</dcterms:modified>
</cp:coreProperties>
</file>